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87" r:id="rId5"/>
    <p:sldMasterId id="2147483797" r:id="rId6"/>
  </p:sldMasterIdLst>
  <p:notesMasterIdLst>
    <p:notesMasterId r:id="rId54"/>
  </p:notesMasterIdLst>
  <p:sldIdLst>
    <p:sldId id="256" r:id="rId7"/>
    <p:sldId id="556" r:id="rId8"/>
    <p:sldId id="606" r:id="rId9"/>
    <p:sldId id="607" r:id="rId10"/>
    <p:sldId id="608" r:id="rId11"/>
    <p:sldId id="609" r:id="rId12"/>
    <p:sldId id="610" r:id="rId13"/>
    <p:sldId id="611" r:id="rId14"/>
    <p:sldId id="612" r:id="rId15"/>
    <p:sldId id="613" r:id="rId16"/>
    <p:sldId id="614" r:id="rId17"/>
    <p:sldId id="615" r:id="rId18"/>
    <p:sldId id="616" r:id="rId19"/>
    <p:sldId id="617" r:id="rId20"/>
    <p:sldId id="618" r:id="rId21"/>
    <p:sldId id="619" r:id="rId22"/>
    <p:sldId id="620" r:id="rId23"/>
    <p:sldId id="621" r:id="rId24"/>
    <p:sldId id="622" r:id="rId25"/>
    <p:sldId id="623" r:id="rId26"/>
    <p:sldId id="624" r:id="rId27"/>
    <p:sldId id="625" r:id="rId28"/>
    <p:sldId id="626" r:id="rId29"/>
    <p:sldId id="627" r:id="rId30"/>
    <p:sldId id="628" r:id="rId31"/>
    <p:sldId id="629" r:id="rId32"/>
    <p:sldId id="630" r:id="rId33"/>
    <p:sldId id="631" r:id="rId34"/>
    <p:sldId id="632" r:id="rId35"/>
    <p:sldId id="633" r:id="rId36"/>
    <p:sldId id="634" r:id="rId37"/>
    <p:sldId id="635" r:id="rId38"/>
    <p:sldId id="636" r:id="rId39"/>
    <p:sldId id="637" r:id="rId40"/>
    <p:sldId id="638" r:id="rId41"/>
    <p:sldId id="639" r:id="rId42"/>
    <p:sldId id="640" r:id="rId43"/>
    <p:sldId id="641" r:id="rId44"/>
    <p:sldId id="642" r:id="rId45"/>
    <p:sldId id="643" r:id="rId46"/>
    <p:sldId id="644" r:id="rId47"/>
    <p:sldId id="645" r:id="rId48"/>
    <p:sldId id="646" r:id="rId49"/>
    <p:sldId id="604" r:id="rId50"/>
    <p:sldId id="605" r:id="rId51"/>
    <p:sldId id="495" r:id="rId52"/>
    <p:sldId id="454"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652" autoAdjust="0"/>
  </p:normalViewPr>
  <p:slideViewPr>
    <p:cSldViewPr snapToGrid="0">
      <p:cViewPr varScale="1">
        <p:scale>
          <a:sx n="71" d="100"/>
          <a:sy n="71" d="100"/>
        </p:scale>
        <p:origin x="540" y="4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6/19/2015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187302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3731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7026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16853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/Demo1</a:t>
            </a:r>
            <a:r>
              <a:rPr lang="en-US" baseline="0" dirty="0" smtClean="0"/>
              <a:t> folder from readiness kit for steps of this demo. </a:t>
            </a:r>
          </a:p>
          <a:p>
            <a:r>
              <a:rPr lang="en-US" baseline="0" dirty="0" smtClean="0"/>
              <a:t>To watch a recorded version of this demo see </a:t>
            </a:r>
            <a:r>
              <a:rPr lang="en-US" b="1" baseline="0" dirty="0" smtClean="0"/>
              <a:t>http://channel9.msdn.com/Events/Build/2014/3-610?#time=9m24s</a:t>
            </a:r>
          </a:p>
          <a:p>
            <a:endParaRPr lang="en-US" b="1" baseline="0" dirty="0" smtClean="0"/>
          </a:p>
          <a:p>
            <a:r>
              <a:rPr lang="en-US" sz="1200" b="1" i="0" kern="1200" dirty="0" smtClean="0">
                <a:solidFill>
                  <a:schemeClr val="tx1"/>
                </a:solidFill>
                <a:effectLst/>
                <a:latin typeface="+mn-lt"/>
                <a:ea typeface="+mn-ea"/>
                <a:cs typeface="+mn-cs"/>
              </a:rPr>
              <a:t>Upload, encode and playback in portal</a:t>
            </a:r>
          </a:p>
          <a:p>
            <a:r>
              <a:rPr lang="en-US" sz="1200" b="0" i="0" kern="1200" dirty="0" smtClean="0">
                <a:solidFill>
                  <a:schemeClr val="tx1"/>
                </a:solidFill>
                <a:effectLst/>
                <a:latin typeface="+mn-lt"/>
                <a:ea typeface="+mn-ea"/>
                <a:cs typeface="+mn-cs"/>
              </a:rPr>
              <a:t>1. In the management portal show the +New </a:t>
            </a:r>
            <a:r>
              <a:rPr lang="en-US" sz="1200" b="0" i="0" kern="1200" dirty="0" err="1" smtClean="0">
                <a:solidFill>
                  <a:schemeClr val="tx1"/>
                </a:solidFill>
                <a:effectLst/>
                <a:latin typeface="+mn-lt"/>
                <a:ea typeface="+mn-ea"/>
                <a:cs typeface="+mn-cs"/>
              </a:rPr>
              <a:t>entrypoint</a:t>
            </a:r>
            <a:r>
              <a:rPr lang="en-US" sz="1200" b="0" i="0" kern="1200" dirty="0" smtClean="0">
                <a:solidFill>
                  <a:schemeClr val="tx1"/>
                </a:solidFill>
                <a:effectLst/>
                <a:latin typeface="+mn-lt"/>
                <a:ea typeface="+mn-ea"/>
                <a:cs typeface="+mn-cs"/>
              </a:rPr>
              <a:t> for creating media services</a:t>
            </a:r>
          </a:p>
          <a:p>
            <a:r>
              <a:rPr lang="en-US" sz="1200" b="0" i="0" kern="1200" dirty="0" smtClean="0">
                <a:solidFill>
                  <a:schemeClr val="tx1"/>
                </a:solidFill>
                <a:effectLst/>
                <a:latin typeface="+mn-lt"/>
                <a:ea typeface="+mn-ea"/>
                <a:cs typeface="+mn-cs"/>
              </a:rPr>
              <a:t>2. Flip to existing media services instance</a:t>
            </a:r>
          </a:p>
          <a:p>
            <a:r>
              <a:rPr lang="en-US" sz="1200" b="0" i="0" kern="1200" dirty="0" smtClean="0">
                <a:solidFill>
                  <a:schemeClr val="tx1"/>
                </a:solidFill>
                <a:effectLst/>
                <a:latin typeface="+mn-lt"/>
                <a:ea typeface="+mn-ea"/>
                <a:cs typeface="+mn-cs"/>
              </a:rPr>
              <a:t>3. Click into the media service, select the content Tab</a:t>
            </a:r>
          </a:p>
          <a:p>
            <a:r>
              <a:rPr lang="en-US" sz="1200" b="0" i="0" kern="1200" dirty="0" smtClean="0">
                <a:solidFill>
                  <a:schemeClr val="tx1"/>
                </a:solidFill>
                <a:effectLst/>
                <a:latin typeface="+mn-lt"/>
                <a:ea typeface="+mn-ea"/>
                <a:cs typeface="+mn-cs"/>
              </a:rPr>
              <a:t>4. Press Upload in the command bar</a:t>
            </a:r>
          </a:p>
          <a:p>
            <a:r>
              <a:rPr lang="en-US" sz="1200" b="0" i="0" kern="1200" dirty="0" smtClean="0">
                <a:solidFill>
                  <a:schemeClr val="tx1"/>
                </a:solidFill>
                <a:effectLst/>
                <a:latin typeface="+mn-lt"/>
                <a:ea typeface="+mn-ea"/>
                <a:cs typeface="+mn-cs"/>
              </a:rPr>
              <a:t>5. Select a file and click ok</a:t>
            </a:r>
          </a:p>
          <a:p>
            <a:r>
              <a:rPr lang="en-US" sz="1200" b="0" i="0" kern="1200" dirty="0" smtClean="0">
                <a:solidFill>
                  <a:schemeClr val="tx1"/>
                </a:solidFill>
                <a:effectLst/>
                <a:latin typeface="+mn-lt"/>
                <a:ea typeface="+mn-ea"/>
                <a:cs typeface="+mn-cs"/>
              </a:rPr>
              <a:t>6. Once source video is uploaded, click encode in the command bar</a:t>
            </a:r>
          </a:p>
          <a:p>
            <a:r>
              <a:rPr lang="en-US" sz="1200" b="0" i="0" kern="1200" dirty="0" smtClean="0">
                <a:solidFill>
                  <a:schemeClr val="tx1"/>
                </a:solidFill>
                <a:effectLst/>
                <a:latin typeface="+mn-lt"/>
                <a:ea typeface="+mn-ea"/>
                <a:cs typeface="+mn-cs"/>
              </a:rPr>
              <a:t>7. Select Preset drop down Playback via HTML5 (IE/Chrome/Safari)</a:t>
            </a:r>
          </a:p>
          <a:p>
            <a:r>
              <a:rPr lang="en-US" sz="1200" b="0" i="0" kern="1200" dirty="0" smtClean="0">
                <a:solidFill>
                  <a:schemeClr val="tx1"/>
                </a:solidFill>
                <a:effectLst/>
                <a:latin typeface="+mn-lt"/>
                <a:ea typeface="+mn-ea"/>
                <a:cs typeface="+mn-cs"/>
              </a:rPr>
              <a:t>8. Once encoding job is done, click Publish in the command bar</a:t>
            </a:r>
          </a:p>
          <a:p>
            <a:r>
              <a:rPr lang="en-US" sz="1200" b="0" i="0" kern="1200" dirty="0" smtClean="0">
                <a:solidFill>
                  <a:schemeClr val="tx1"/>
                </a:solidFill>
                <a:effectLst/>
                <a:latin typeface="+mn-lt"/>
                <a:ea typeface="+mn-ea"/>
                <a:cs typeface="+mn-cs"/>
              </a:rPr>
              <a:t>9. Once published click Play in the command </a:t>
            </a:r>
            <a:r>
              <a:rPr lang="en-US" sz="1200" b="0" i="0" kern="1200" dirty="0" err="1" smtClean="0">
                <a:solidFill>
                  <a:schemeClr val="tx1"/>
                </a:solidFill>
                <a:effectLst/>
                <a:latin typeface="+mn-lt"/>
                <a:ea typeface="+mn-ea"/>
                <a:cs typeface="+mn-cs"/>
              </a:rPr>
              <a:t>ba</a:t>
            </a:r>
            <a:endParaRPr lang="en-US" sz="1200" b="0" i="0" kern="1200" dirty="0" smtClean="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339668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107307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39321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demo is available</a:t>
            </a:r>
            <a:r>
              <a:rPr lang="en-US" baseline="0" dirty="0" smtClean="0"/>
              <a:t> </a:t>
            </a:r>
            <a:r>
              <a:rPr lang="en-US" dirty="0" smtClean="0"/>
              <a:t>in the /Demo2</a:t>
            </a:r>
            <a:r>
              <a:rPr lang="en-US" baseline="0" dirty="0" smtClean="0"/>
              <a:t> folder of the readiness kit.</a:t>
            </a:r>
          </a:p>
          <a:p>
            <a:r>
              <a:rPr lang="en-US" sz="1200" b="0" i="0" kern="1200" dirty="0" smtClean="0">
                <a:solidFill>
                  <a:schemeClr val="tx1"/>
                </a:solidFill>
                <a:effectLst/>
                <a:latin typeface="+mn-lt"/>
                <a:ea typeface="+mn-ea"/>
                <a:cs typeface="+mn-cs"/>
              </a:rPr>
              <a:t>1. </a:t>
            </a:r>
            <a:r>
              <a:rPr lang="en-US" sz="1200" b="1" i="0" kern="1200" dirty="0" smtClean="0">
                <a:solidFill>
                  <a:schemeClr val="tx1"/>
                </a:solidFill>
                <a:effectLst/>
                <a:latin typeface="+mn-lt"/>
                <a:ea typeface="+mn-ea"/>
                <a:cs typeface="+mn-cs"/>
              </a:rPr>
              <a:t>Pre-</a:t>
            </a:r>
            <a:r>
              <a:rPr lang="en-US" sz="1200" b="1"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Follow steps in top of </a:t>
            </a:r>
            <a:r>
              <a:rPr lang="en-US" sz="1200" b="0" i="0" kern="1200" dirty="0" err="1" smtClean="0">
                <a:solidFill>
                  <a:schemeClr val="tx1"/>
                </a:solidFill>
                <a:effectLst/>
                <a:latin typeface="+mn-lt"/>
                <a:ea typeface="+mn-ea"/>
                <a:cs typeface="+mn-cs"/>
              </a:rPr>
              <a:t>program.cs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a:t>
            </a:r>
            <a:r>
              <a:rPr lang="en-US" sz="1200" b="1" i="0" kern="1200" dirty="0" smtClean="0">
                <a:solidFill>
                  <a:schemeClr val="tx1"/>
                </a:solidFill>
                <a:effectLst/>
                <a:latin typeface="+mn-lt"/>
                <a:ea typeface="+mn-ea"/>
                <a:cs typeface="+mn-cs"/>
              </a:rPr>
              <a:t>Delivery</a:t>
            </a:r>
            <a:r>
              <a:rPr lang="en-US" sz="1200" b="0" i="0" kern="1200" dirty="0" smtClean="0">
                <a:solidFill>
                  <a:schemeClr val="tx1"/>
                </a:solidFill>
                <a:effectLst/>
                <a:latin typeface="+mn-lt"/>
                <a:ea typeface="+mn-ea"/>
                <a:cs typeface="+mn-cs"/>
              </a:rPr>
              <a:t> Refer to recorded version of demo - </a:t>
            </a:r>
            <a:r>
              <a:rPr lang="en-US" sz="1200" b="1" i="0" kern="1200" dirty="0" smtClean="0">
                <a:solidFill>
                  <a:schemeClr val="tx1"/>
                </a:solidFill>
                <a:effectLst/>
                <a:latin typeface="+mn-lt"/>
                <a:ea typeface="+mn-ea"/>
                <a:cs typeface="+mn-cs"/>
              </a:rPr>
              <a:t>http://channel9.msdn.com/Events/Build/2014/3-610?#time=15m34s</a:t>
            </a:r>
          </a:p>
          <a:p>
            <a:r>
              <a:rPr lang="en-US" sz="1200" b="0" i="0" kern="1200" dirty="0" smtClean="0">
                <a:solidFill>
                  <a:schemeClr val="tx1"/>
                </a:solidFill>
                <a:effectLst/>
                <a:latin typeface="+mn-lt"/>
                <a:ea typeface="+mn-ea"/>
                <a:cs typeface="+mn-cs"/>
              </a:rPr>
              <a:t>3. </a:t>
            </a:r>
            <a:r>
              <a:rPr lang="en-US" sz="1200" b="1" i="0" kern="1200" dirty="0" smtClean="0">
                <a:solidFill>
                  <a:schemeClr val="tx1"/>
                </a:solidFill>
                <a:effectLst/>
                <a:latin typeface="+mn-lt"/>
                <a:ea typeface="+mn-ea"/>
                <a:cs typeface="+mn-cs"/>
              </a:rPr>
              <a:t>Note:</a:t>
            </a:r>
            <a:endParaRPr lang="en-US" sz="1200" b="0" i="0" kern="1200" dirty="0" smtClean="0">
              <a:solidFill>
                <a:schemeClr val="tx1"/>
              </a:solidFill>
              <a:effectLst/>
              <a:latin typeface="+mn-lt"/>
              <a:ea typeface="+mn-ea"/>
              <a:cs typeface="+mn-cs"/>
            </a:endParaRPr>
          </a:p>
          <a:p>
            <a:pPr marL="685800" lvl="1" indent="-228600">
              <a:buAutoNum type="alphaLcParenR"/>
            </a:pPr>
            <a:r>
              <a:rPr lang="en-US" sz="1200" b="0" i="0" kern="1200" dirty="0" smtClean="0">
                <a:solidFill>
                  <a:schemeClr val="tx1"/>
                </a:solidFill>
                <a:effectLst/>
                <a:latin typeface="+mn-lt"/>
                <a:ea typeface="+mn-ea"/>
                <a:cs typeface="+mn-cs"/>
              </a:rPr>
              <a:t>Instead of using the custom website player. once encoding and publish is done you can watch the video directly from within the portal on the Content Tab click play</a:t>
            </a:r>
          </a:p>
          <a:p>
            <a:pPr marL="685800" marR="0" lvl="1" indent="-228600" algn="l" defTabSz="914400" rtl="0" eaLnBrk="1" fontAlgn="auto" latinLnBrk="0" hangingPunct="1">
              <a:lnSpc>
                <a:spcPct val="100000"/>
              </a:lnSpc>
              <a:spcBef>
                <a:spcPts val="0"/>
              </a:spcBef>
              <a:spcAft>
                <a:spcPts val="0"/>
              </a:spcAft>
              <a:buClrTx/>
              <a:buSzTx/>
              <a:buFontTx/>
              <a:buAutoNum type="alphaLcParenR"/>
              <a:tabLst/>
              <a:defRPr/>
            </a:pPr>
            <a:r>
              <a:rPr lang="en-US" sz="1200" dirty="0" smtClean="0">
                <a:solidFill>
                  <a:srgbClr val="FFC000"/>
                </a:solidFill>
                <a:latin typeface="Calibri" panose="020F0502020204030204" pitchFamily="34" charset="0"/>
              </a:rPr>
              <a:t>You need to have at least 1 reserved streaming unit to enable dynamic packaging!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9907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6430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37721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http://msdn.microsoft.com/en-us/library/dn189154.aspx</a:t>
            </a:r>
          </a:p>
          <a:p>
            <a:endParaRPr lang="en-US" dirty="0" smtClean="0"/>
          </a:p>
          <a:p>
            <a:pPr marL="228600" indent="-228600">
              <a:buAutoNum type="arabicPeriod"/>
            </a:pPr>
            <a:endParaRPr lang="en-US" dirty="0" smtClean="0"/>
          </a:p>
          <a:p>
            <a:pPr marL="228600" indent="-228600">
              <a:buAutoNum type="arabicPeriod"/>
            </a:pPr>
            <a:endParaRPr lang="en-US" dirty="0" smtClean="0"/>
          </a:p>
          <a:p>
            <a:pPr marL="228600" indent="-228600">
              <a:buAutoNum type="arabicPeriod"/>
            </a:pPr>
            <a:r>
              <a:rPr lang="en-US" dirty="0" smtClean="0"/>
              <a:t>Show the MediaEncryptor_PlayReadyProtectyion.xml. Call out the </a:t>
            </a:r>
            <a:r>
              <a:rPr lang="en-US" sz="1200" kern="1200" dirty="0" err="1" smtClean="0">
                <a:solidFill>
                  <a:schemeClr val="tx1"/>
                </a:solidFill>
                <a:latin typeface="+mn-lt"/>
                <a:ea typeface="+mn-ea"/>
                <a:cs typeface="+mn-cs"/>
              </a:rPr>
              <a:t>licenseAcquisitionUrl</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querystring</a:t>
            </a:r>
            <a:r>
              <a:rPr lang="en-US" sz="1200" kern="1200" baseline="0" dirty="0" smtClean="0">
                <a:solidFill>
                  <a:schemeClr val="tx1"/>
                </a:solidFill>
                <a:latin typeface="+mn-lt"/>
                <a:ea typeface="+mn-ea"/>
                <a:cs typeface="+mn-cs"/>
              </a:rPr>
              <a:t> parameters of this</a:t>
            </a:r>
            <a:endParaRPr lang="en-US" dirty="0" smtClean="0"/>
          </a:p>
          <a:p>
            <a:pPr marL="228600" indent="-228600">
              <a:buAutoNum type="arabicPeriod"/>
            </a:pPr>
            <a:r>
              <a:rPr lang="en-US" dirty="0" smtClean="0"/>
              <a:t>Run</a:t>
            </a:r>
            <a:r>
              <a:rPr lang="en-US" baseline="0" dirty="0" smtClean="0"/>
              <a:t> demo code until endpoints are printed to console</a:t>
            </a:r>
          </a:p>
          <a:p>
            <a:pPr marL="228600" indent="-228600">
              <a:buAutoNum type="arabicPeriod"/>
            </a:pPr>
            <a:r>
              <a:rPr lang="en-US" baseline="0" dirty="0" smtClean="0"/>
              <a:t>Open </a:t>
            </a:r>
            <a:r>
              <a:rPr lang="en-US" sz="1200" kern="1200" dirty="0" smtClean="0">
                <a:solidFill>
                  <a:schemeClr val="tx1"/>
                </a:solidFill>
                <a:latin typeface="+mn-lt"/>
                <a:ea typeface="+mn-ea"/>
                <a:cs typeface="+mn-cs"/>
              </a:rPr>
              <a:t>http://dashif.org/reference/players/javascript/</a:t>
            </a:r>
            <a:endParaRPr lang="en-US" baseline="0" dirty="0" smtClean="0"/>
          </a:p>
          <a:p>
            <a:pPr marL="228600" indent="-228600">
              <a:buAutoNum type="arabicPeriod"/>
            </a:pPr>
            <a:r>
              <a:rPr lang="en-US" baseline="0" dirty="0" smtClean="0"/>
              <a:t>Run Fiddler</a:t>
            </a:r>
          </a:p>
          <a:p>
            <a:pPr marL="228600" indent="-228600">
              <a:buAutoNum type="arabicPeriod"/>
            </a:pPr>
            <a:r>
              <a:rPr lang="en-US" baseline="0" dirty="0" smtClean="0"/>
              <a:t>Take mpeg dash </a:t>
            </a:r>
            <a:r>
              <a:rPr lang="en-US" baseline="0" dirty="0" err="1" smtClean="0"/>
              <a:t>url</a:t>
            </a:r>
            <a:r>
              <a:rPr lang="en-US" baseline="0" dirty="0" smtClean="0"/>
              <a:t> from console app and put in dashif.org and play</a:t>
            </a:r>
          </a:p>
          <a:p>
            <a:pPr marL="228600" indent="-228600">
              <a:buAutoNum type="arabicPeriod"/>
            </a:pPr>
            <a:r>
              <a:rPr lang="en-US" baseline="0" dirty="0" smtClean="0"/>
              <a:t>Observe video stops after a few seconds</a:t>
            </a:r>
          </a:p>
          <a:p>
            <a:pPr marL="228600" indent="-228600">
              <a:buAutoNum type="arabicPeriod"/>
            </a:pPr>
            <a:r>
              <a:rPr lang="en-US" baseline="0" dirty="0" smtClean="0"/>
              <a:t>Show manifest in fiddler and that it now has protected content sections</a:t>
            </a:r>
          </a:p>
          <a:p>
            <a:pPr marL="228600" indent="-228600">
              <a:buAutoNum type="arabicPeriod"/>
            </a:pPr>
            <a:r>
              <a:rPr lang="en-US" baseline="0" dirty="0" smtClean="0"/>
              <a:t>Show that request is going outbound to test </a:t>
            </a:r>
            <a:r>
              <a:rPr lang="en-US" baseline="0" dirty="0" err="1" smtClean="0"/>
              <a:t>playready</a:t>
            </a:r>
            <a:r>
              <a:rPr lang="en-US" baseline="0" dirty="0" smtClean="0"/>
              <a:t> license server </a:t>
            </a:r>
            <a:r>
              <a:rPr lang="en-US" sz="1200" kern="1200" dirty="0" smtClean="0">
                <a:solidFill>
                  <a:schemeClr val="tx1"/>
                </a:solidFill>
                <a:latin typeface="+mn-lt"/>
                <a:ea typeface="+mn-ea"/>
                <a:cs typeface="+mn-cs"/>
              </a:rPr>
              <a:t>playready.directtaps.net</a:t>
            </a:r>
          </a:p>
          <a:p>
            <a:pPr marL="228600" indent="-228600">
              <a:buAutoNum type="arabicPeriod"/>
            </a:pPr>
            <a:endParaRPr lang="en-US" sz="1200" kern="1200" baseline="0" dirty="0" smtClean="0">
              <a:solidFill>
                <a:schemeClr val="tx1"/>
              </a:solidFill>
              <a:latin typeface="+mn-lt"/>
              <a:ea typeface="+mn-ea"/>
              <a:cs typeface="+mn-cs"/>
            </a:endParaRPr>
          </a:p>
          <a:p>
            <a:pPr marL="0" indent="0">
              <a:buNone/>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1346127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54026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3083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521915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Scale</a:t>
            </a:r>
          </a:p>
          <a:p>
            <a:pPr marL="285750" indent="-285750">
              <a:buFont typeface="Arial" panose="020B0604020202020204" pitchFamily="34" charset="0"/>
              <a:buChar char="•"/>
            </a:pPr>
            <a:r>
              <a:rPr lang="en-US" dirty="0" smtClean="0"/>
              <a:t>Global</a:t>
            </a:r>
          </a:p>
          <a:p>
            <a:pPr marL="285750" indent="-285750">
              <a:buFont typeface="Arial" panose="020B0604020202020204" pitchFamily="34" charset="0"/>
              <a:buChar char="•"/>
            </a:pPr>
            <a:r>
              <a:rPr lang="en-US" dirty="0" smtClean="0"/>
              <a:t>Etc.</a:t>
            </a:r>
          </a:p>
          <a:p>
            <a:pPr marL="573088" indent="-573088">
              <a:buNone/>
            </a:pPr>
            <a:r>
              <a:rPr lang="en-US" dirty="0" smtClean="0">
                <a:sym typeface="Wingdings" panose="05000000000000000000" pitchFamily="2" charset="2"/>
              </a:rPr>
              <a:t> </a:t>
            </a:r>
            <a:r>
              <a:rPr lang="en-US" dirty="0" smtClean="0"/>
              <a:t>Sochi website - # of requests per day, # of cores, did not go down</a:t>
            </a:r>
          </a:p>
          <a:p>
            <a:pPr marL="573088" indent="-573088">
              <a:buNone/>
            </a:pPr>
            <a:r>
              <a:rPr lang="en-US" dirty="0" smtClean="0">
                <a:sym typeface="Wingdings" panose="05000000000000000000" pitchFamily="2" charset="2"/>
              </a:rPr>
              <a:t> </a:t>
            </a:r>
            <a:r>
              <a:rPr lang="en-US" dirty="0" smtClean="0"/>
              <a:t>Streaming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79761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6/19/2015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988224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071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20815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75213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47760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3208160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616360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2.xml"/><Relationship Id="rId4" Type="http://schemas.openxmlformats.org/officeDocument/2006/relationships/tags" Target="../tags/tag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4.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3.xml"/><Relationship Id="rId4" Type="http://schemas.openxmlformats.org/officeDocument/2006/relationships/tags" Target="../tags/tag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a:prstGeom prst="rect">
            <a:avLst/>
          </a:prstGeo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11527382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a:prstGeom prst="rect">
            <a:avLst/>
          </a:prstGeo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a:prstGeom prst="rect">
            <a:avLst/>
          </a:prstGeo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2852539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8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560798" y="342355"/>
            <a:ext cx="11079822" cy="957600"/>
          </a:xfrm>
          <a:prstGeom prst="rect">
            <a:avLst/>
          </a:prstGeo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6787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a:prstGeom prst="rect">
            <a:avLst/>
          </a:prstGeo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64028139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518706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a:prstGeom prst="rect">
            <a:avLst/>
          </a:prstGeo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a:prstGeom prst="rect">
            <a:avLst/>
          </a:prstGeo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496009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a:xfrm>
            <a:off x="560798" y="1482812"/>
            <a:ext cx="11079822" cy="441973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7450050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342355"/>
            <a:ext cx="11079822"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0486188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0798" y="342355"/>
            <a:ext cx="11079822" cy="957600"/>
          </a:xfrm>
          <a:prstGeom prst="rect">
            <a:avLst/>
          </a:prstGeom>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a:prstGeom prst="rect">
            <a:avLst/>
          </a:prstGeo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087640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prstGeom prst="rect">
            <a:avLst/>
          </a:prstGeo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5958373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EXAMPLE ONLY: Title with photo">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5"/>
            <a:ext cx="12192000" cy="9905598"/>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 y="158384"/>
            <a:ext cx="1947103" cy="716042"/>
          </a:xfrm>
          <a:prstGeom prst="rect">
            <a:avLst/>
          </a:prstGeom>
        </p:spPr>
      </p:pic>
    </p:spTree>
    <p:extLst>
      <p:ext uri="{BB962C8B-B14F-4D97-AF65-F5344CB8AC3E}">
        <p14:creationId xmlns:p14="http://schemas.microsoft.com/office/powerpoint/2010/main" val="10110945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95">
          <p15:clr>
            <a:srgbClr val="5ACBF0"/>
          </p15:clr>
        </p15:guide>
        <p15:guide id="4294967295" pos="671">
          <p15:clr>
            <a:srgbClr val="5ACBF0"/>
          </p15:clr>
        </p15:guide>
        <p15:guide id="4294967295" pos="1247">
          <p15:clr>
            <a:srgbClr val="5ACBF0"/>
          </p15:clr>
        </p15:guide>
        <p15:guide id="4294967295" pos="1823">
          <p15:clr>
            <a:srgbClr val="5ACBF0"/>
          </p15:clr>
        </p15:guide>
        <p15:guide id="4294967295" pos="2399">
          <p15:clr>
            <a:srgbClr val="5ACBF0"/>
          </p15:clr>
        </p15:guide>
        <p15:guide id="4294967295" pos="2975">
          <p15:clr>
            <a:srgbClr val="5ACBF0"/>
          </p15:clr>
        </p15:guide>
        <p15:guide id="4294967295" pos="3551">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4" y="1600203"/>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9798225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Tree>
    <p:extLst>
      <p:ext uri="{BB962C8B-B14F-4D97-AF65-F5344CB8AC3E}">
        <p14:creationId xmlns:p14="http://schemas.microsoft.com/office/powerpoint/2010/main" val="7754444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0854"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11106" indent="0">
              <a:buNone/>
              <a:defRPr>
                <a:solidFill>
                  <a:schemeClr val="tx1"/>
                </a:solidFill>
                <a:latin typeface="Courier New" pitchFamily="49" charset="0"/>
                <a:cs typeface="Courier New" pitchFamily="49" charset="0"/>
              </a:defRPr>
            </a:lvl2pPr>
            <a:lvl3pPr marL="441043" indent="0">
              <a:buNone/>
              <a:defRPr>
                <a:solidFill>
                  <a:schemeClr val="tx1"/>
                </a:solidFill>
                <a:latin typeface="Courier New" pitchFamily="49" charset="0"/>
                <a:cs typeface="Courier New" pitchFamily="49" charset="0"/>
              </a:defRPr>
            </a:lvl3pPr>
            <a:lvl4pPr marL="652149" indent="0">
              <a:buNone/>
              <a:defRPr>
                <a:solidFill>
                  <a:schemeClr val="tx1"/>
                </a:solidFill>
                <a:latin typeface="Courier New" pitchFamily="49" charset="0"/>
                <a:cs typeface="Courier New" pitchFamily="49" charset="0"/>
              </a:defRPr>
            </a:lvl4pPr>
            <a:lvl5pPr marL="828567" indent="0">
              <a:buNone/>
              <a:defRPr>
                <a:solidFill>
                  <a:schemeClr val="tx1"/>
                </a:solidFill>
                <a:latin typeface="Courier New" pitchFamily="49" charset="0"/>
                <a:cs typeface="Courier New" pitchFamily="49"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2" y="573605"/>
            <a:ext cx="12192000" cy="373063"/>
          </a:xfrm>
          <a:prstGeom prst="rect">
            <a:avLst/>
          </a:prstGeom>
        </p:spPr>
        <p:txBody>
          <a:bodyPr lIns="320040" tIns="53325" rIns="53325" bIns="53325">
            <a:noAutofit/>
          </a:bodyPr>
          <a:lstStyle>
            <a:lvl1pPr marL="0" indent="0">
              <a:buNone/>
              <a:defRPr sz="2100">
                <a:solidFill>
                  <a:schemeClr val="tx1"/>
                </a:solidFill>
                <a:latin typeface="Segoe UI Light" pitchFamily="34" charset="0"/>
              </a:defRPr>
            </a:lvl1pPr>
            <a:lvl2pPr marL="211106" indent="0">
              <a:buNone/>
              <a:defRPr/>
            </a:lvl2pPr>
            <a:lvl3pPr marL="441043" indent="0">
              <a:buNone/>
              <a:defRPr/>
            </a:lvl3pPr>
            <a:lvl4pPr marL="652149" indent="0">
              <a:buNone/>
              <a:defRPr/>
            </a:lvl4pPr>
            <a:lvl5pPr marL="828567"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04944372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4" y="1597"/>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94" y="1597"/>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 y="192030"/>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3" y="832105"/>
            <a:ext cx="12192000" cy="373063"/>
          </a:xfrm>
          <a:prstGeom prst="rect">
            <a:avLst/>
          </a:prstGeom>
        </p:spPr>
        <p:txBody>
          <a:bodyPr lIns="380851" tIns="53319" rIns="53319" bIns="53319">
            <a:noAutofit/>
          </a:bodyPr>
          <a:lstStyle>
            <a:lvl1pPr marL="0" indent="0">
              <a:buNone/>
              <a:defRPr sz="2098">
                <a:latin typeface="Segoe UI Light" pitchFamily="34" charset="0"/>
              </a:defRPr>
            </a:lvl1pPr>
            <a:lvl2pPr marL="210936" indent="0">
              <a:buNone/>
              <a:defRPr/>
            </a:lvl2pPr>
            <a:lvl3pPr marL="440688" indent="0">
              <a:buNone/>
              <a:defRPr/>
            </a:lvl3pPr>
            <a:lvl4pPr marL="651624" indent="0">
              <a:buNone/>
              <a:defRPr/>
            </a:lvl4pPr>
            <a:lvl5pPr marL="827897" indent="0">
              <a:buNone/>
              <a:defRPr/>
            </a:lvl5pPr>
          </a:lstStyle>
          <a:p>
            <a:pPr lvl="0"/>
            <a:r>
              <a:rPr lang="en-US" dirty="0" smtClean="0"/>
              <a:t>Click to add subtitle</a:t>
            </a:r>
          </a:p>
        </p:txBody>
      </p:sp>
    </p:spTree>
    <p:extLst>
      <p:ext uri="{BB962C8B-B14F-4D97-AF65-F5344CB8AC3E}">
        <p14:creationId xmlns:p14="http://schemas.microsoft.com/office/powerpoint/2010/main" val="46879070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6" cy="8125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6" cy="26673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601422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796217"/>
          </a:xfrm>
          <a:noFill/>
        </p:spPr>
        <p:txBody>
          <a:bodyPr tIns="91440" bIns="91440" anchor="t" anchorCtr="0"/>
          <a:lstStyle>
            <a:lvl1pPr>
              <a:defRPr sz="6467" spc="-74"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1" y="470072"/>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801"/>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5" y="5629610"/>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3" y="5795024"/>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5" y="6160361"/>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78" rIns="0" bIns="34278" numCol="1" rtlCol="0" anchor="ctr" anchorCtr="0" compatLnSpc="1">
            <a:prstTxWarp prst="textNoShape">
              <a:avLst/>
            </a:prstTxWarp>
          </a:bodyPr>
          <a:lstStyle/>
          <a:p>
            <a:pPr algn="ctr" defTabSz="685223" fontAlgn="base">
              <a:spcBef>
                <a:spcPct val="0"/>
              </a:spcBef>
              <a:spcAft>
                <a:spcPct val="0"/>
              </a:spcAft>
            </a:pPr>
            <a:endParaRPr lang="en-US" sz="1469"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57705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80"/>
            <a:ext cx="11655840" cy="2018835"/>
          </a:xfrm>
        </p:spPr>
        <p:txBody>
          <a:bodyPr/>
          <a:lstStyle>
            <a:lvl1pPr marL="0" indent="0">
              <a:buNone/>
              <a:defRPr>
                <a:gradFill>
                  <a:gsLst>
                    <a:gs pos="2920">
                      <a:schemeClr val="tx2"/>
                    </a:gs>
                    <a:gs pos="39000">
                      <a:schemeClr val="tx2"/>
                    </a:gs>
                  </a:gsLst>
                  <a:lin ang="5400000" scaled="0"/>
                </a:gradFill>
              </a:defRPr>
            </a:lvl1pPr>
            <a:lvl2pPr marL="20998" indent="0">
              <a:buNone/>
              <a:defRPr sz="1469"/>
            </a:lvl2pPr>
            <a:lvl3pPr marL="164486" indent="0">
              <a:buNone/>
              <a:defRPr sz="1469"/>
            </a:lvl3pPr>
            <a:lvl4pPr marL="349971" indent="0">
              <a:buNone/>
              <a:defRPr sz="1322"/>
            </a:lvl4pPr>
            <a:lvl5pPr marL="543619" indent="0">
              <a:buNone/>
              <a:defRPr sz="132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40185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5800" y="6412447"/>
            <a:ext cx="4114800" cy="228600"/>
          </a:xfrm>
          <a:prstGeom prst="rect">
            <a:avLst/>
          </a:prstGeom>
        </p:spPr>
        <p:txBody>
          <a:bodyPr/>
          <a:lstStyle/>
          <a:p>
            <a:pPr defTabSz="914225"/>
            <a:fld id="{7B2D3E9E-A95C-48F2-B4BF-A71542E0BE9A}" type="datetimeFigureOut">
              <a:rPr lang="en-US" smtClean="0">
                <a:solidFill>
                  <a:srgbClr val="505050"/>
                </a:solidFill>
              </a:rPr>
              <a:pPr defTabSz="914225"/>
              <a:t>6/22/2015</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lang="en-US" dirty="0">
              <a:solidFill>
                <a:srgbClr val="505050"/>
              </a:solidFill>
            </a:endParaRPr>
          </a:p>
        </p:txBody>
      </p:sp>
      <p:sp>
        <p:nvSpPr>
          <p:cNvPr id="6" name="Slide Number Placeholder 5"/>
          <p:cNvSpPr>
            <a:spLocks noGrp="1"/>
          </p:cNvSpPr>
          <p:nvPr>
            <p:ph type="sldNum" sz="quarter" idx="12"/>
          </p:nvPr>
        </p:nvSpPr>
        <p:spPr/>
        <p:txBody>
          <a:bodyPr/>
          <a:lstStyle/>
          <a:p>
            <a:fld id="{4FAB73BC-B049-4115-A692-8D63A059BFB8}" type="slidenum">
              <a:rPr lang="en-US" dirty="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4105032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EXAMPLE ONLY: Title with photo">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192000" cy="9905598"/>
          </a:xfrm>
          <a:prstGeom prst="rect">
            <a:avLst/>
          </a:prstGeom>
        </p:spPr>
      </p:pic>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 y="158381"/>
            <a:ext cx="1947103" cy="716042"/>
          </a:xfrm>
          <a:prstGeom prst="rect">
            <a:avLst/>
          </a:prstGeom>
        </p:spPr>
      </p:pic>
    </p:spTree>
    <p:extLst>
      <p:ext uri="{BB962C8B-B14F-4D97-AF65-F5344CB8AC3E}">
        <p14:creationId xmlns:p14="http://schemas.microsoft.com/office/powerpoint/2010/main" val="15118749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pos="95">
          <p15:clr>
            <a:srgbClr val="5ACBF0"/>
          </p15:clr>
        </p15:guide>
        <p15:guide id="4294967295" pos="671">
          <p15:clr>
            <a:srgbClr val="5ACBF0"/>
          </p15:clr>
        </p15:guide>
        <p15:guide id="4294967295" pos="1247">
          <p15:clr>
            <a:srgbClr val="5ACBF0"/>
          </p15:clr>
        </p15:guide>
        <p15:guide id="4294967295" pos="1823">
          <p15:clr>
            <a:srgbClr val="5ACBF0"/>
          </p15:clr>
        </p15:guide>
        <p15:guide id="4294967295" pos="2399">
          <p15:clr>
            <a:srgbClr val="5ACBF0"/>
          </p15:clr>
        </p15:guide>
        <p15:guide id="4294967295" pos="2975">
          <p15:clr>
            <a:srgbClr val="5ACBF0"/>
          </p15:clr>
        </p15:guide>
        <p15:guide id="4294967295" pos="3551">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0853" y="1600202"/>
            <a:ext cx="11890296" cy="4577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27014160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Tree>
    <p:extLst>
      <p:ext uri="{BB962C8B-B14F-4D97-AF65-F5344CB8AC3E}">
        <p14:creationId xmlns:p14="http://schemas.microsoft.com/office/powerpoint/2010/main" val="208943841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566" indent="0">
              <a:buNone/>
              <a:defRPr>
                <a:solidFill>
                  <a:schemeClr val="tx1"/>
                </a:solidFill>
                <a:latin typeface="Courier New" pitchFamily="49" charset="0"/>
                <a:cs typeface="Courier New" pitchFamily="49" charset="0"/>
              </a:defRPr>
            </a:lvl2pPr>
            <a:lvl3pPr marL="588250" indent="0">
              <a:buNone/>
              <a:defRPr>
                <a:solidFill>
                  <a:schemeClr val="tx1"/>
                </a:solidFill>
                <a:latin typeface="Courier New" pitchFamily="49" charset="0"/>
                <a:cs typeface="Courier New" pitchFamily="49" charset="0"/>
              </a:defRPr>
            </a:lvl3pPr>
            <a:lvl4pPr marL="869816" indent="0">
              <a:buNone/>
              <a:defRPr>
                <a:solidFill>
                  <a:schemeClr val="tx1"/>
                </a:solidFill>
                <a:latin typeface="Courier New" pitchFamily="49" charset="0"/>
                <a:cs typeface="Courier New" pitchFamily="49" charset="0"/>
              </a:defRPr>
            </a:lvl4pPr>
            <a:lvl5pPr marL="1105115" indent="0">
              <a:buNone/>
              <a:defRPr>
                <a:solidFill>
                  <a:schemeClr val="tx1"/>
                </a:solidFill>
                <a:latin typeface="Courier New" pitchFamily="49" charset="0"/>
                <a:cs typeface="Courier New" pitchFamily="49"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46416878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4"/>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92" y="1594"/>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2" y="192027"/>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4"/>
            </p:custDataLst>
          </p:nvPr>
        </p:nvSpPr>
        <p:spPr>
          <a:xfrm>
            <a:off x="2" y="832105"/>
            <a:ext cx="12192000" cy="373063"/>
          </a:xfrm>
          <a:prstGeom prst="rect">
            <a:avLst/>
          </a:prstGeom>
        </p:spPr>
        <p:txBody>
          <a:bodyPr lIns="380851" tIns="53319" rIns="53319" bIns="53319">
            <a:noAutofit/>
          </a:bodyPr>
          <a:lstStyle>
            <a:lvl1pPr marL="0" indent="0">
              <a:buNone/>
              <a:defRPr sz="2798">
                <a:latin typeface="Segoe UI Light" pitchFamily="34" charset="0"/>
              </a:defRPr>
            </a:lvl1pPr>
            <a:lvl2pPr marL="281340" indent="0">
              <a:buNone/>
              <a:defRPr/>
            </a:lvl2pPr>
            <a:lvl3pPr marL="587776" indent="0">
              <a:buNone/>
              <a:defRPr/>
            </a:lvl3pPr>
            <a:lvl4pPr marL="869113" indent="0">
              <a:buNone/>
              <a:defRPr/>
            </a:lvl4pPr>
            <a:lvl5pPr marL="1104223" indent="0">
              <a:buNone/>
              <a:defRPr/>
            </a:lvl5pPr>
          </a:lstStyle>
          <a:p>
            <a:pPr lvl="0"/>
            <a:r>
              <a:rPr lang="en-US" dirty="0" smtClean="0"/>
              <a:t>Click to add subtitle</a:t>
            </a:r>
          </a:p>
        </p:txBody>
      </p:sp>
    </p:spTree>
    <p:extLst>
      <p:ext uri="{BB962C8B-B14F-4D97-AF65-F5344CB8AC3E}">
        <p14:creationId xmlns:p14="http://schemas.microsoft.com/office/powerpoint/2010/main" val="41669457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8125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26673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1238406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30" y="470069"/>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3" y="5629607"/>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1"/>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2" y="6160358"/>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45112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949668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10" Type="http://schemas.openxmlformats.org/officeDocument/2006/relationships/theme" Target="../theme/theme2.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4"/>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1999" cy="380127"/>
          </a:xfrm>
          <a:prstGeom prst="rect">
            <a:avLst/>
          </a:prstGeom>
        </p:spPr>
        <p:txBody>
          <a:bodyPr vert="horz" lIns="76179" tIns="38089" rIns="76179" bIns="38089" rtlCol="0" anchor="ctr"/>
          <a:lstStyle>
            <a:lvl1pPr algn="l">
              <a:defRPr sz="600">
                <a:solidFill>
                  <a:schemeClr val="tx1"/>
                </a:solidFill>
                <a:latin typeface="Segoe UI" pitchFamily="34" charset="0"/>
                <a:ea typeface="Segoe UI" pitchFamily="34" charset="0"/>
                <a:cs typeface="Segoe UI" pitchFamily="34" charset="0"/>
              </a:defRPr>
            </a:lvl1pPr>
          </a:lstStyle>
          <a:p>
            <a:pPr defTabSz="815501"/>
            <a:endParaRPr lang="en-US" dirty="0">
              <a:solidFill>
                <a:srgbClr val="505050"/>
              </a:solidFill>
            </a:endParaRPr>
          </a:p>
        </p:txBody>
      </p:sp>
      <p:sp>
        <p:nvSpPr>
          <p:cNvPr id="15" name="Text Placeholder 14"/>
          <p:cNvSpPr>
            <a:spLocks noGrp="1"/>
          </p:cNvSpPr>
          <p:nvPr>
            <p:ph type="body" idx="1"/>
          </p:nvPr>
        </p:nvSpPr>
        <p:spPr>
          <a:xfrm>
            <a:off x="150854" y="1600206"/>
            <a:ext cx="11890296" cy="4559531"/>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3" y="6477879"/>
            <a:ext cx="761998" cy="380126"/>
          </a:xfrm>
          <a:prstGeom prst="rect">
            <a:avLst/>
          </a:prstGeom>
        </p:spPr>
        <p:txBody>
          <a:bodyPr vert="horz" lIns="91440" tIns="45720" rIns="91440" bIns="45720" rtlCol="0" anchor="ctr"/>
          <a:lstStyle>
            <a:lvl1pPr algn="r">
              <a:defRPr sz="600">
                <a:solidFill>
                  <a:schemeClr val="tx1"/>
                </a:solidFill>
                <a:latin typeface="Segoe UI" pitchFamily="34" charset="0"/>
                <a:ea typeface="Segoe UI" pitchFamily="34" charset="0"/>
                <a:cs typeface="Segoe UI" pitchFamily="34" charset="0"/>
              </a:defRPr>
            </a:lvl1pPr>
          </a:lstStyle>
          <a:p>
            <a:pPr defTabSz="815501"/>
            <a:fld id="{FAADACFB-7C71-4E89-89D2-7BBA40B7BFA9}" type="slidenum">
              <a:rPr lang="en-US" smtClean="0">
                <a:solidFill>
                  <a:srgbClr val="505050"/>
                </a:solidFill>
              </a:rPr>
              <a:pPr defTabSz="815501"/>
              <a:t>‹#›</a:t>
            </a:fld>
            <a:endParaRPr lang="en-US" dirty="0">
              <a:solidFill>
                <a:srgbClr val="505050"/>
              </a:solidFill>
            </a:endParaRPr>
          </a:p>
        </p:txBody>
      </p:sp>
    </p:spTree>
    <p:extLst>
      <p:ext uri="{BB962C8B-B14F-4D97-AF65-F5344CB8AC3E}">
        <p14:creationId xmlns:p14="http://schemas.microsoft.com/office/powerpoint/2010/main" val="18587375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Lst>
  <p:transition>
    <p:fade/>
  </p:transition>
  <p:timing>
    <p:tnLst>
      <p:par>
        <p:cTn id="1" dur="indefinite" restart="never" nodeType="tmRoot"/>
      </p:par>
    </p:tnLst>
  </p:timing>
  <p:hf hdr="0" ftr="0" dt="0"/>
  <p:txStyles>
    <p:titleStyle>
      <a:lvl1pPr marL="0" algn="l" defTabSz="815501" rtl="0" eaLnBrk="1" latinLnBrk="0" hangingPunct="1">
        <a:lnSpc>
          <a:spcPct val="90000"/>
        </a:lnSpc>
        <a:spcBef>
          <a:spcPct val="0"/>
        </a:spcBef>
        <a:buNone/>
        <a:defRPr lang="en-US" sz="3000" kern="1200" spc="-43" baseline="0" dirty="0">
          <a:solidFill>
            <a:schemeClr val="bg2"/>
          </a:solidFill>
          <a:latin typeface="Segoe UI Light" pitchFamily="34" charset="0"/>
          <a:ea typeface="Segoe UI" pitchFamily="34" charset="0"/>
          <a:cs typeface="Segoe UI" pitchFamily="34" charset="0"/>
        </a:defRPr>
      </a:lvl1pPr>
    </p:titleStyle>
    <p:bodyStyle>
      <a:lvl1pPr marL="0" indent="0" algn="l" defTabSz="815501" rtl="0" eaLnBrk="1" latinLnBrk="0" hangingPunct="1">
        <a:spcBef>
          <a:spcPts val="1350"/>
        </a:spcBef>
        <a:buClr>
          <a:srgbClr val="0072C6"/>
        </a:buClr>
        <a:buSzPct val="100000"/>
        <a:buFont typeface="Wingdings" pitchFamily="2" charset="2"/>
        <a:buNone/>
        <a:defRPr sz="1800" kern="1200">
          <a:solidFill>
            <a:schemeClr val="tx2"/>
          </a:solidFill>
          <a:latin typeface="Segoe UI" pitchFamily="34" charset="0"/>
          <a:ea typeface="Segoe UI" pitchFamily="34" charset="0"/>
          <a:cs typeface="Segoe UI" pitchFamily="34" charset="0"/>
        </a:defRPr>
      </a:lvl1pPr>
      <a:lvl2pPr marL="356800" indent="-145694" algn="l" defTabSz="815501" rtl="0" eaLnBrk="1" latinLnBrk="0" hangingPunct="1">
        <a:spcBef>
          <a:spcPct val="20000"/>
        </a:spcBef>
        <a:buFont typeface="Arial" pitchFamily="34" charset="0"/>
        <a:buChar char="•"/>
        <a:defRPr sz="1350" kern="1200">
          <a:solidFill>
            <a:schemeClr val="tx1"/>
          </a:solidFill>
          <a:latin typeface="Segoe UI" pitchFamily="34" charset="0"/>
          <a:ea typeface="Segoe UI" pitchFamily="34" charset="0"/>
          <a:cs typeface="Segoe UI" pitchFamily="34" charset="0"/>
        </a:defRPr>
      </a:lvl2pPr>
      <a:lvl3pPr marL="570879" indent="-129834" algn="l" defTabSz="815501" rtl="0" eaLnBrk="1" latinLnBrk="0" hangingPunct="1">
        <a:spcBef>
          <a:spcPct val="20000"/>
        </a:spcBef>
        <a:buFont typeface="Arial" pitchFamily="34" charset="0"/>
        <a:buChar char="•"/>
        <a:defRPr sz="1200" kern="1200">
          <a:solidFill>
            <a:schemeClr val="tx1"/>
          </a:solidFill>
          <a:latin typeface="Segoe UI" pitchFamily="34" charset="0"/>
          <a:ea typeface="Segoe UI" pitchFamily="34" charset="0"/>
          <a:cs typeface="Segoe UI" pitchFamily="34" charset="0"/>
        </a:defRPr>
      </a:lvl3pPr>
      <a:lvl4pPr marL="784959" indent="-132809" algn="l" defTabSz="815501"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4pPr>
      <a:lvl5pPr marL="963358" indent="-134791" algn="l" defTabSz="815501"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5pPr>
      <a:lvl6pPr marL="224262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6pPr>
      <a:lvl7pPr marL="265037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7pPr>
      <a:lvl8pPr marL="305812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8pPr>
      <a:lvl9pPr marL="3465876" indent="-203874" algn="l" defTabSz="815501" rtl="0" eaLnBrk="1" latinLnBrk="0" hangingPunct="1">
        <a:spcBef>
          <a:spcPct val="20000"/>
        </a:spcBef>
        <a:buFont typeface="Arial" pitchFamily="34" charset="0"/>
        <a:buChar char="•"/>
        <a:defRPr sz="1873" kern="1200">
          <a:solidFill>
            <a:schemeClr val="tx1"/>
          </a:solidFill>
          <a:latin typeface="+mn-lt"/>
          <a:ea typeface="+mn-ea"/>
          <a:cs typeface="+mn-cs"/>
        </a:defRPr>
      </a:lvl9pPr>
    </p:bodyStyle>
    <p:otherStyle>
      <a:defPPr>
        <a:defRPr lang="en-US"/>
      </a:defPPr>
      <a:lvl1pPr marL="0" algn="l" defTabSz="815501" rtl="0" eaLnBrk="1" latinLnBrk="0" hangingPunct="1">
        <a:defRPr sz="1650" kern="1200">
          <a:solidFill>
            <a:schemeClr val="tx1"/>
          </a:solidFill>
          <a:latin typeface="+mn-lt"/>
          <a:ea typeface="+mn-ea"/>
          <a:cs typeface="+mn-cs"/>
        </a:defRPr>
      </a:lvl1pPr>
      <a:lvl2pPr marL="407751" algn="l" defTabSz="815501" rtl="0" eaLnBrk="1" latinLnBrk="0" hangingPunct="1">
        <a:defRPr sz="1650" kern="1200">
          <a:solidFill>
            <a:schemeClr val="tx1"/>
          </a:solidFill>
          <a:latin typeface="+mn-lt"/>
          <a:ea typeface="+mn-ea"/>
          <a:cs typeface="+mn-cs"/>
        </a:defRPr>
      </a:lvl2pPr>
      <a:lvl3pPr marL="815501" algn="l" defTabSz="815501" rtl="0" eaLnBrk="1" latinLnBrk="0" hangingPunct="1">
        <a:defRPr sz="1650" kern="1200">
          <a:solidFill>
            <a:schemeClr val="tx1"/>
          </a:solidFill>
          <a:latin typeface="+mn-lt"/>
          <a:ea typeface="+mn-ea"/>
          <a:cs typeface="+mn-cs"/>
        </a:defRPr>
      </a:lvl3pPr>
      <a:lvl4pPr marL="1223252" algn="l" defTabSz="815501" rtl="0" eaLnBrk="1" latinLnBrk="0" hangingPunct="1">
        <a:defRPr sz="1650" kern="1200">
          <a:solidFill>
            <a:schemeClr val="tx1"/>
          </a:solidFill>
          <a:latin typeface="+mn-lt"/>
          <a:ea typeface="+mn-ea"/>
          <a:cs typeface="+mn-cs"/>
        </a:defRPr>
      </a:lvl4pPr>
      <a:lvl5pPr marL="1631000" algn="l" defTabSz="815501" rtl="0" eaLnBrk="1" latinLnBrk="0" hangingPunct="1">
        <a:defRPr sz="1650" kern="1200">
          <a:solidFill>
            <a:schemeClr val="tx1"/>
          </a:solidFill>
          <a:latin typeface="+mn-lt"/>
          <a:ea typeface="+mn-ea"/>
          <a:cs typeface="+mn-cs"/>
        </a:defRPr>
      </a:lvl5pPr>
      <a:lvl6pPr marL="2038751" algn="l" defTabSz="815501" rtl="0" eaLnBrk="1" latinLnBrk="0" hangingPunct="1">
        <a:defRPr sz="1650" kern="1200">
          <a:solidFill>
            <a:schemeClr val="tx1"/>
          </a:solidFill>
          <a:latin typeface="+mn-lt"/>
          <a:ea typeface="+mn-ea"/>
          <a:cs typeface="+mn-cs"/>
        </a:defRPr>
      </a:lvl6pPr>
      <a:lvl7pPr marL="2446500" algn="l" defTabSz="815501" rtl="0" eaLnBrk="1" latinLnBrk="0" hangingPunct="1">
        <a:defRPr sz="1650" kern="1200">
          <a:solidFill>
            <a:schemeClr val="tx1"/>
          </a:solidFill>
          <a:latin typeface="+mn-lt"/>
          <a:ea typeface="+mn-ea"/>
          <a:cs typeface="+mn-cs"/>
        </a:defRPr>
      </a:lvl7pPr>
      <a:lvl8pPr marL="2854251" algn="l" defTabSz="815501" rtl="0" eaLnBrk="1" latinLnBrk="0" hangingPunct="1">
        <a:defRPr sz="1650" kern="1200">
          <a:solidFill>
            <a:schemeClr val="tx1"/>
          </a:solidFill>
          <a:latin typeface="+mn-lt"/>
          <a:ea typeface="+mn-ea"/>
          <a:cs typeface="+mn-cs"/>
        </a:defRPr>
      </a:lvl8pPr>
      <a:lvl9pPr marL="3262001" algn="l" defTabSz="815501" rtl="0" eaLnBrk="1" latinLnBrk="0" hangingPunct="1">
        <a:defRPr sz="16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3551">
          <p15:clr>
            <a:srgbClr val="5ACBF0"/>
          </p15:clr>
        </p15:guide>
        <p15:guide id="4294967295" pos="2975">
          <p15:clr>
            <a:srgbClr val="5ACBF0"/>
          </p15:clr>
        </p15:guide>
        <p15:guide id="4294967295" pos="2399">
          <p15:clr>
            <a:srgbClr val="5ACBF0"/>
          </p15:clr>
        </p15:guide>
        <p15:guide id="4294967295" pos="1823">
          <p15:clr>
            <a:srgbClr val="5ACBF0"/>
          </p15:clr>
        </p15:guide>
        <p15:guide id="4294967295" pos="1247">
          <p15:clr>
            <a:srgbClr val="5ACBF0"/>
          </p15:clr>
        </p15:guide>
        <p15:guide id="4294967295" pos="671">
          <p15:clr>
            <a:srgbClr val="5ACBF0"/>
          </p15:clr>
        </p15:guide>
        <p15:guide id="4294967295" pos="95">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guide id="4294967295" orient="horz" pos="144">
          <p15:clr>
            <a:srgbClr val="5ACBF0"/>
          </p15:clr>
        </p15:guide>
        <p15:guide id="4294967295" orient="horz" pos="720">
          <p15:clr>
            <a:srgbClr val="5ACBF0"/>
          </p15:clr>
        </p15:guide>
        <p15:guide id="4294967295" orient="horz" pos="1296">
          <p15:clr>
            <a:srgbClr val="5ACBF0"/>
          </p15:clr>
        </p15:guide>
        <p15:guide id="4294967295" orient="horz" pos="1872">
          <p15:clr>
            <a:srgbClr val="5ACBF0"/>
          </p15:clr>
        </p15:guide>
        <p15:guide id="4294967295" orient="horz" pos="2448">
          <p15:clr>
            <a:srgbClr val="5ACBF0"/>
          </p15:clr>
        </p15:guide>
        <p15:guide id="4294967295" orient="horz" pos="3024">
          <p15:clr>
            <a:srgbClr val="5ACBF0"/>
          </p15:clr>
        </p15:guide>
        <p15:guide id="4294967295" orient="horz" pos="3600">
          <p15:clr>
            <a:srgbClr val="5ACBF0"/>
          </p15:clr>
        </p15:guide>
        <p15:guide id="4294967295" orient="horz" pos="4176">
          <p15:clr>
            <a:srgbClr val="5ACBF0"/>
          </p15:clr>
        </p15:guide>
        <p15:guide id="4294967295" pos="191">
          <p15:clr>
            <a:srgbClr val="F26B43"/>
          </p15:clr>
        </p15:guide>
        <p15:guide id="4294967295" pos="7487">
          <p15:clr>
            <a:srgbClr val="F26B43"/>
          </p15:clr>
        </p15:guide>
        <p15:guide id="4294967295" orient="horz" pos="240">
          <p15:clr>
            <a:srgbClr val="F26B43"/>
          </p15:clr>
        </p15:guide>
        <p15:guide id="4294967295" orient="horz" pos="4080">
          <p15:clr>
            <a:srgbClr val="F26B43"/>
          </p15:clr>
        </p15:guide>
        <p15:guide id="4294967295" pos="3839">
          <p15:clr>
            <a:srgbClr val="F26B43"/>
          </p15:clr>
        </p15:guide>
        <p15:guide id="4294967295" orient="horz" pos="2160">
          <p15:clr>
            <a:srgbClr val="F26B43"/>
          </p15:clr>
        </p15:guide>
        <p15:guide id="4294967295" orient="horz" pos="816">
          <p15:clr>
            <a:srgbClr val="F26B43"/>
          </p15:clr>
        </p15:guide>
        <p15:guide id="4294967295"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2"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687"/>
            <a:endParaRPr lang="en-US" dirty="0">
              <a:solidFill>
                <a:srgbClr val="505050"/>
              </a:solidFill>
            </a:endParaRPr>
          </a:p>
        </p:txBody>
      </p:sp>
      <p:sp>
        <p:nvSpPr>
          <p:cNvPr id="15" name="Text Placeholder 14"/>
          <p:cNvSpPr>
            <a:spLocks noGrp="1"/>
          </p:cNvSpPr>
          <p:nvPr>
            <p:ph type="body" idx="1"/>
          </p:nvPr>
        </p:nvSpPr>
        <p:spPr>
          <a:xfrm>
            <a:off x="150853" y="1600203"/>
            <a:ext cx="11890296" cy="4559531"/>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430002" y="6477876"/>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687"/>
            <a:fld id="{FAADACFB-7C71-4E89-89D2-7BBA40B7BFA9}" type="slidenum">
              <a:rPr lang="en-US" smtClean="0">
                <a:solidFill>
                  <a:srgbClr val="505050"/>
                </a:solidFill>
              </a:rPr>
              <a:pPr defTabSz="1087687"/>
              <a:t>‹#›</a:t>
            </a:fld>
            <a:endParaRPr lang="en-US" dirty="0">
              <a:solidFill>
                <a:srgbClr val="505050"/>
              </a:solidFill>
            </a:endParaRPr>
          </a:p>
        </p:txBody>
      </p:sp>
    </p:spTree>
    <p:extLst>
      <p:ext uri="{BB962C8B-B14F-4D97-AF65-F5344CB8AC3E}">
        <p14:creationId xmlns:p14="http://schemas.microsoft.com/office/powerpoint/2010/main" val="107216586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Lst>
  <p:transition>
    <p:fade/>
  </p:transition>
  <p:timing>
    <p:tnLst>
      <p:par>
        <p:cTn id="1" dur="indefinite" restart="never" nodeType="tmRoot"/>
      </p:par>
    </p:tnLst>
  </p:timing>
  <p:hf hdr="0" ftr="0" dt="0"/>
  <p:txStyles>
    <p:titleStyle>
      <a:lvl1pPr marL="0" algn="l" defTabSz="1087687"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7687"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5888" indent="-194321" algn="l" defTabSz="1087687"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420" indent="-173169" algn="l" defTabSz="1087687"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6952" indent="-177136"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4895" indent="-179779" algn="l" defTabSz="1087687"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141"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4984"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8829"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2672" indent="-271921" algn="l" defTabSz="1087687"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687" rtl="0" eaLnBrk="1" latinLnBrk="0" hangingPunct="1">
        <a:defRPr sz="2200" kern="1200">
          <a:solidFill>
            <a:schemeClr val="tx1"/>
          </a:solidFill>
          <a:latin typeface="+mn-lt"/>
          <a:ea typeface="+mn-ea"/>
          <a:cs typeface="+mn-cs"/>
        </a:defRPr>
      </a:lvl1pPr>
      <a:lvl2pPr marL="543845" algn="l" defTabSz="1087687" rtl="0" eaLnBrk="1" latinLnBrk="0" hangingPunct="1">
        <a:defRPr sz="2200" kern="1200">
          <a:solidFill>
            <a:schemeClr val="tx1"/>
          </a:solidFill>
          <a:latin typeface="+mn-lt"/>
          <a:ea typeface="+mn-ea"/>
          <a:cs typeface="+mn-cs"/>
        </a:defRPr>
      </a:lvl2pPr>
      <a:lvl3pPr marL="1087687" algn="l" defTabSz="1087687" rtl="0" eaLnBrk="1" latinLnBrk="0" hangingPunct="1">
        <a:defRPr sz="2200" kern="1200">
          <a:solidFill>
            <a:schemeClr val="tx1"/>
          </a:solidFill>
          <a:latin typeface="+mn-lt"/>
          <a:ea typeface="+mn-ea"/>
          <a:cs typeface="+mn-cs"/>
        </a:defRPr>
      </a:lvl3pPr>
      <a:lvl4pPr marL="1631533" algn="l" defTabSz="1087687" rtl="0" eaLnBrk="1" latinLnBrk="0" hangingPunct="1">
        <a:defRPr sz="2200" kern="1200">
          <a:solidFill>
            <a:schemeClr val="tx1"/>
          </a:solidFill>
          <a:latin typeface="+mn-lt"/>
          <a:ea typeface="+mn-ea"/>
          <a:cs typeface="+mn-cs"/>
        </a:defRPr>
      </a:lvl4pPr>
      <a:lvl5pPr marL="2175375" algn="l" defTabSz="1087687" rtl="0" eaLnBrk="1" latinLnBrk="0" hangingPunct="1">
        <a:defRPr sz="2200" kern="1200">
          <a:solidFill>
            <a:schemeClr val="tx1"/>
          </a:solidFill>
          <a:latin typeface="+mn-lt"/>
          <a:ea typeface="+mn-ea"/>
          <a:cs typeface="+mn-cs"/>
        </a:defRPr>
      </a:lvl5pPr>
      <a:lvl6pPr marL="2719219" algn="l" defTabSz="1087687" rtl="0" eaLnBrk="1" latinLnBrk="0" hangingPunct="1">
        <a:defRPr sz="2200" kern="1200">
          <a:solidFill>
            <a:schemeClr val="tx1"/>
          </a:solidFill>
          <a:latin typeface="+mn-lt"/>
          <a:ea typeface="+mn-ea"/>
          <a:cs typeface="+mn-cs"/>
        </a:defRPr>
      </a:lvl6pPr>
      <a:lvl7pPr marL="3263062" algn="l" defTabSz="1087687" rtl="0" eaLnBrk="1" latinLnBrk="0" hangingPunct="1">
        <a:defRPr sz="2200" kern="1200">
          <a:solidFill>
            <a:schemeClr val="tx1"/>
          </a:solidFill>
          <a:latin typeface="+mn-lt"/>
          <a:ea typeface="+mn-ea"/>
          <a:cs typeface="+mn-cs"/>
        </a:defRPr>
      </a:lvl7pPr>
      <a:lvl8pPr marL="3806907" algn="l" defTabSz="1087687" rtl="0" eaLnBrk="1" latinLnBrk="0" hangingPunct="1">
        <a:defRPr sz="2200" kern="1200">
          <a:solidFill>
            <a:schemeClr val="tx1"/>
          </a:solidFill>
          <a:latin typeface="+mn-lt"/>
          <a:ea typeface="+mn-ea"/>
          <a:cs typeface="+mn-cs"/>
        </a:defRPr>
      </a:lvl8pPr>
      <a:lvl9pPr marL="4350751" algn="l" defTabSz="1087687"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pos="3551">
          <p15:clr>
            <a:srgbClr val="5ACBF0"/>
          </p15:clr>
        </p15:guide>
        <p15:guide id="4294967295" pos="2975">
          <p15:clr>
            <a:srgbClr val="5ACBF0"/>
          </p15:clr>
        </p15:guide>
        <p15:guide id="4294967295" pos="2399">
          <p15:clr>
            <a:srgbClr val="5ACBF0"/>
          </p15:clr>
        </p15:guide>
        <p15:guide id="4294967295" pos="1823">
          <p15:clr>
            <a:srgbClr val="5ACBF0"/>
          </p15:clr>
        </p15:guide>
        <p15:guide id="4294967295" pos="1247">
          <p15:clr>
            <a:srgbClr val="5ACBF0"/>
          </p15:clr>
        </p15:guide>
        <p15:guide id="4294967295" pos="671">
          <p15:clr>
            <a:srgbClr val="5ACBF0"/>
          </p15:clr>
        </p15:guide>
        <p15:guide id="4294967295" pos="95">
          <p15:clr>
            <a:srgbClr val="5ACBF0"/>
          </p15:clr>
        </p15:guide>
        <p15:guide id="4294967295" pos="4127">
          <p15:clr>
            <a:srgbClr val="5ACBF0"/>
          </p15:clr>
        </p15:guide>
        <p15:guide id="4294967295" pos="4703">
          <p15:clr>
            <a:srgbClr val="5ACBF0"/>
          </p15:clr>
        </p15:guide>
        <p15:guide id="4294967295" pos="5279">
          <p15:clr>
            <a:srgbClr val="5ACBF0"/>
          </p15:clr>
        </p15:guide>
        <p15:guide id="4294967295" pos="5855">
          <p15:clr>
            <a:srgbClr val="5ACBF0"/>
          </p15:clr>
        </p15:guide>
        <p15:guide id="4294967295" pos="6431">
          <p15:clr>
            <a:srgbClr val="5ACBF0"/>
          </p15:clr>
        </p15:guide>
        <p15:guide id="4294967295" pos="7007">
          <p15:clr>
            <a:srgbClr val="5ACBF0"/>
          </p15:clr>
        </p15:guide>
        <p15:guide id="4294967295" pos="7583">
          <p15:clr>
            <a:srgbClr val="5ACBF0"/>
          </p15:clr>
        </p15:guide>
        <p15:guide id="4294967295" orient="horz" pos="144">
          <p15:clr>
            <a:srgbClr val="5ACBF0"/>
          </p15:clr>
        </p15:guide>
        <p15:guide id="4294967295" orient="horz" pos="720">
          <p15:clr>
            <a:srgbClr val="5ACBF0"/>
          </p15:clr>
        </p15:guide>
        <p15:guide id="4294967295" orient="horz" pos="1296">
          <p15:clr>
            <a:srgbClr val="5ACBF0"/>
          </p15:clr>
        </p15:guide>
        <p15:guide id="4294967295" orient="horz" pos="1872">
          <p15:clr>
            <a:srgbClr val="5ACBF0"/>
          </p15:clr>
        </p15:guide>
        <p15:guide id="4294967295" orient="horz" pos="2448">
          <p15:clr>
            <a:srgbClr val="5ACBF0"/>
          </p15:clr>
        </p15:guide>
        <p15:guide id="4294967295" orient="horz" pos="3024">
          <p15:clr>
            <a:srgbClr val="5ACBF0"/>
          </p15:clr>
        </p15:guide>
        <p15:guide id="4294967295" orient="horz" pos="3600">
          <p15:clr>
            <a:srgbClr val="5ACBF0"/>
          </p15:clr>
        </p15:guide>
        <p15:guide id="4294967295" orient="horz" pos="4176">
          <p15:clr>
            <a:srgbClr val="5ACBF0"/>
          </p15:clr>
        </p15:guide>
        <p15:guide id="4294967295" pos="191">
          <p15:clr>
            <a:srgbClr val="F26B43"/>
          </p15:clr>
        </p15:guide>
        <p15:guide id="4294967295" pos="7487">
          <p15:clr>
            <a:srgbClr val="F26B43"/>
          </p15:clr>
        </p15:guide>
        <p15:guide id="4294967295" orient="horz" pos="240">
          <p15:clr>
            <a:srgbClr val="F26B43"/>
          </p15:clr>
        </p15:guide>
        <p15:guide id="4294967295" orient="horz" pos="4080">
          <p15:clr>
            <a:srgbClr val="F26B43"/>
          </p15:clr>
        </p15:guide>
        <p15:guide id="4294967295" pos="3839">
          <p15:clr>
            <a:srgbClr val="F26B43"/>
          </p15:clr>
        </p15:guide>
        <p15:guide id="4294967295" orient="horz" pos="2160">
          <p15:clr>
            <a:srgbClr val="F26B43"/>
          </p15:clr>
        </p15:guide>
        <p15:guide id="4294967295" orient="horz" pos="816">
          <p15:clr>
            <a:srgbClr val="F26B43"/>
          </p15:clr>
        </p15:guide>
        <p15:guide id="4294967295" orient="horz" pos="1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48.png"/><Relationship Id="rId3" Type="http://schemas.openxmlformats.org/officeDocument/2006/relationships/image" Target="../media/image35.png"/><Relationship Id="rId21" Type="http://schemas.openxmlformats.org/officeDocument/2006/relationships/image" Target="../media/image51.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7.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32.png"/><Relationship Id="rId23" Type="http://schemas.openxmlformats.org/officeDocument/2006/relationships/image" Target="../media/image53.png"/><Relationship Id="rId10" Type="http://schemas.openxmlformats.org/officeDocument/2006/relationships/image" Target="../media/image42.png"/><Relationship Id="rId19"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6.emf"/><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hyperlink" Target="http://azure.microsoft.com/en-us/pricing/details/media-services/"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jpeg"/><Relationship Id="rId3" Type="http://schemas.openxmlformats.org/officeDocument/2006/relationships/image" Target="../media/image60.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image" Target="../media/image68.emf"/><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4.WMF"/><Relationship Id="rId5" Type="http://schemas.openxmlformats.org/officeDocument/2006/relationships/image" Target="../media/image66.emf"/><Relationship Id="rId10" Type="http://schemas.openxmlformats.org/officeDocument/2006/relationships/slide" Target="slide16.xml"/><Relationship Id="rId4" Type="http://schemas.openxmlformats.org/officeDocument/2006/relationships/image" Target="../media/image69.WMF"/><Relationship Id="rId9" Type="http://schemas.openxmlformats.org/officeDocument/2006/relationships/image" Target="../media/image73.png"/><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21.xml"/><Relationship Id="rId4" Type="http://schemas.openxmlformats.org/officeDocument/2006/relationships/hyperlink" Target="http://blog-ndrouin.azurewebsites.net/?p=1721"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7.gif"/><Relationship Id="rId3" Type="http://schemas.openxmlformats.org/officeDocument/2006/relationships/image" Target="../media/image78.jpeg"/><Relationship Id="rId7" Type="http://schemas.openxmlformats.org/officeDocument/2006/relationships/image" Target="../media/image82.png"/><Relationship Id="rId12" Type="http://schemas.openxmlformats.org/officeDocument/2006/relationships/image" Target="../media/image86.jpe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jpeg"/><Relationship Id="rId10" Type="http://schemas.microsoft.com/office/2007/relationships/hdphoto" Target="../media/hdphoto5.wdp"/><Relationship Id="rId4" Type="http://schemas.openxmlformats.org/officeDocument/2006/relationships/image" Target="../media/image79.WMF"/><Relationship Id="rId9" Type="http://schemas.openxmlformats.org/officeDocument/2006/relationships/image" Target="../media/image84.png"/><Relationship Id="rId1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92.WMF"/><Relationship Id="rId5" Type="http://schemas.openxmlformats.org/officeDocument/2006/relationships/image" Target="../media/image91.WMF"/><Relationship Id="rId4" Type="http://schemas.openxmlformats.org/officeDocument/2006/relationships/image" Target="../media/image90.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5.png"/><Relationship Id="rId7"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5.png"/><Relationship Id="rId7" Type="http://schemas.openxmlformats.org/officeDocument/2006/relationships/image" Target="../media/image73.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97.png"/><Relationship Id="rId5" Type="http://schemas.openxmlformats.org/officeDocument/2006/relationships/image" Target="../media/image71.png"/><Relationship Id="rId10" Type="http://schemas.openxmlformats.org/officeDocument/2006/relationships/image" Target="../media/image96.png"/><Relationship Id="rId4" Type="http://schemas.openxmlformats.org/officeDocument/2006/relationships/image" Target="../media/image75.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msdn.microsoft.com/library/azure/dn282272.aspx"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channel9.msdn.com/Events/SharePoint-Conference/2014/SPC2014" TargetMode="External"/><Relationship Id="rId5" Type="http://schemas.openxmlformats.org/officeDocument/2006/relationships/hyperlink" Target="http://www.windowsazure.com/en-us/documentation/articles/media-services-protect-asset/" TargetMode="External"/><Relationship Id="rId4" Type="http://schemas.openxmlformats.org/officeDocument/2006/relationships/hyperlink" Target="http://msdn.microsoft.com/library/azure/dn189154.aspx"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jpeg"/><Relationship Id="rId3" Type="http://schemas.openxmlformats.org/officeDocument/2006/relationships/image" Target="../media/image79.WMF"/><Relationship Id="rId7" Type="http://schemas.openxmlformats.org/officeDocument/2006/relationships/image" Target="../media/image83.jpeg"/><Relationship Id="rId12" Type="http://schemas.openxmlformats.org/officeDocument/2006/relationships/image" Target="../media/image87.gif"/><Relationship Id="rId2" Type="http://schemas.openxmlformats.org/officeDocument/2006/relationships/image" Target="../media/image78.jpeg"/><Relationship Id="rId1" Type="http://schemas.openxmlformats.org/officeDocument/2006/relationships/slideLayout" Target="../slideLayouts/slideLayout41.xml"/><Relationship Id="rId6" Type="http://schemas.openxmlformats.org/officeDocument/2006/relationships/image" Target="../media/image82.png"/><Relationship Id="rId11" Type="http://schemas.openxmlformats.org/officeDocument/2006/relationships/image" Target="../media/image86.jpeg"/><Relationship Id="rId5" Type="http://schemas.openxmlformats.org/officeDocument/2006/relationships/image" Target="../media/image81.png"/><Relationship Id="rId10" Type="http://schemas.openxmlformats.org/officeDocument/2006/relationships/image" Target="../media/image85.jpeg"/><Relationship Id="rId4" Type="http://schemas.openxmlformats.org/officeDocument/2006/relationships/image" Target="../media/image80.jpeg"/><Relationship Id="rId9" Type="http://schemas.microsoft.com/office/2007/relationships/hdphoto" Target="../media/hdphoto5.wdp"/></Relationships>
</file>

<file path=ppt/slides/_rels/slide33.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107.WMF"/></Relationships>
</file>

<file path=ppt/slides/_rels/slide3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3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 Target="slide13.xml"/><Relationship Id="rId7" Type="http://schemas.openxmlformats.org/officeDocument/2006/relationships/image" Target="../media/image119.png"/><Relationship Id="rId2" Type="http://schemas.openxmlformats.org/officeDocument/2006/relationships/image" Target="../media/image60.PNG"/><Relationship Id="rId1" Type="http://schemas.openxmlformats.org/officeDocument/2006/relationships/slideLayout" Target="../slideLayouts/slideLayout49.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9.xml"/><Relationship Id="rId5" Type="http://schemas.openxmlformats.org/officeDocument/2006/relationships/image" Target="../media/image126.png"/><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2" Type="http://schemas.openxmlformats.org/officeDocument/2006/relationships/hyperlink" Target="http://aka.ms/buildnab" TargetMode="Externa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hyperlink" Target="http://social.msdn.microsoft.com/Forums/en-US/MediaServices" TargetMode="External"/><Relationship Id="rId2" Type="http://schemas.openxmlformats.org/officeDocument/2006/relationships/hyperlink" Target="http://www.azure.com/media" TargetMode="External"/><Relationship Id="rId1" Type="http://schemas.openxmlformats.org/officeDocument/2006/relationships/slideLayout" Target="../slideLayouts/slideLayout31.xml"/><Relationship Id="rId4" Type="http://schemas.openxmlformats.org/officeDocument/2006/relationships/hyperlink" Target="mingfiey.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image" Target="../media/image19.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28.png"/><Relationship Id="rId12" Type="http://schemas.openxmlformats.org/officeDocument/2006/relationships/image" Target="../media/image31.png"/><Relationship Id="rId17" Type="http://schemas.openxmlformats.org/officeDocument/2006/relationships/image" Target="../media/image34.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8.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png"/><Relationship Id="rId1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Building End-to-End Video Experiences with Azure Media Services</a:t>
            </a:r>
            <a:endParaRPr lang="en-US" sz="36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0" y="230188"/>
            <a:ext cx="11142663" cy="554037"/>
          </a:xfrm>
          <a:prstGeom prst="rect">
            <a:avLst/>
          </a:prstGeo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chemeClr val="accent1">
              <a:lumMod val="50000"/>
            </a:scheme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71452"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86000">
                        <a:srgbClr val="FFFFFF"/>
                      </a:gs>
                    </a:gsLst>
                    <a:lin ang="5400000" scaled="0"/>
                  </a:gradFill>
                  <a:effectLst/>
                  <a:uLnTx/>
                  <a:uFillTx/>
                </a:rPr>
                <a:t>XBOX</a:t>
              </a:r>
              <a:endPar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5"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chemeClr val="accent1">
              <a:lumMod val="50000"/>
            </a:schemeClr>
          </a:solidFill>
          <a:ln w="9525" cap="flat" cmpd="sng" algn="ctr">
            <a:solidFill>
              <a:schemeClr val="bg1"/>
            </a:solid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675986" y="5481358"/>
            <a:ext cx="7274083" cy="288073"/>
          </a:xfrm>
          <a:prstGeom prst="rect">
            <a:avLst/>
          </a:prstGeom>
          <a:noFill/>
        </p:spPr>
        <p:txBody>
          <a:bodyPr wrap="squar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Microsoft Azure (Fabric, Storage, Compute, Database)</a:t>
            </a:r>
          </a:p>
        </p:txBody>
      </p:sp>
    </p:spTree>
    <p:extLst>
      <p:ext uri="{BB962C8B-B14F-4D97-AF65-F5344CB8AC3E}">
        <p14:creationId xmlns:p14="http://schemas.microsoft.com/office/powerpoint/2010/main" val="1368771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500"/>
                                        <p:tgtEl>
                                          <p:spTgt spid="2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4"/>
                                        </p:tgtEl>
                                        <p:attrNameLst>
                                          <p:attrName>style.visibility</p:attrName>
                                        </p:attrNameLst>
                                      </p:cBhvr>
                                      <p:to>
                                        <p:strVal val="visible"/>
                                      </p:to>
                                    </p:set>
                                    <p:animEffect transition="in" filter="fade">
                                      <p:cBhvr>
                                        <p:cTn id="16" dur="500"/>
                                        <p:tgtEl>
                                          <p:spTgt spid="2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gtEl>
                                        <p:attrNameLst>
                                          <p:attrName>style.visibility</p:attrName>
                                        </p:attrNameLst>
                                      </p:cBhvr>
                                      <p:to>
                                        <p:strVal val="visible"/>
                                      </p:to>
                                    </p:set>
                                    <p:animEffect transition="in" filter="fade">
                                      <p:cBhvr>
                                        <p:cTn id="19" dur="500"/>
                                        <p:tgtEl>
                                          <p:spTgt spid="2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6"/>
                                        </p:tgtEl>
                                        <p:attrNameLst>
                                          <p:attrName>style.visibility</p:attrName>
                                        </p:attrNameLst>
                                      </p:cBhvr>
                                      <p:to>
                                        <p:strVal val="visible"/>
                                      </p:to>
                                    </p:set>
                                    <p:animEffect transition="in" filter="fade">
                                      <p:cBhvr>
                                        <p:cTn id="22" dur="500"/>
                                        <p:tgtEl>
                                          <p:spTgt spid="2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7"/>
                                        </p:tgtEl>
                                        <p:attrNameLst>
                                          <p:attrName>style.visibility</p:attrName>
                                        </p:attrNameLst>
                                      </p:cBhvr>
                                      <p:to>
                                        <p:strVal val="visible"/>
                                      </p:to>
                                    </p:set>
                                    <p:animEffect transition="in" filter="fade">
                                      <p:cBhvr>
                                        <p:cTn id="25" dur="500"/>
                                        <p:tgtEl>
                                          <p:spTgt spid="2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2"/>
                                        </p:tgtEl>
                                        <p:attrNameLst>
                                          <p:attrName>style.visibility</p:attrName>
                                        </p:attrNameLst>
                                      </p:cBhvr>
                                      <p:to>
                                        <p:strVal val="visible"/>
                                      </p:to>
                                    </p:set>
                                    <p:animEffect transition="in" filter="fade">
                                      <p:cBhvr>
                                        <p:cTn id="28" dur="500"/>
                                        <p:tgtEl>
                                          <p:spTgt spid="2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7"/>
                                        </p:tgtEl>
                                        <p:attrNameLst>
                                          <p:attrName>style.visibility</p:attrName>
                                        </p:attrNameLst>
                                      </p:cBhvr>
                                      <p:to>
                                        <p:strVal val="visible"/>
                                      </p:to>
                                    </p:set>
                                    <p:animEffect transition="in" filter="fade">
                                      <p:cBhvr>
                                        <p:cTn id="33" dur="500"/>
                                        <p:tgtEl>
                                          <p:spTgt spid="17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1"/>
                                        </p:tgtEl>
                                        <p:attrNameLst>
                                          <p:attrName>style.visibility</p:attrName>
                                        </p:attrNameLst>
                                      </p:cBhvr>
                                      <p:to>
                                        <p:strVal val="visible"/>
                                      </p:to>
                                    </p:set>
                                    <p:animEffect transition="in" filter="fade">
                                      <p:cBhvr>
                                        <p:cTn id="36" dur="500"/>
                                        <p:tgtEl>
                                          <p:spTgt spid="18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3"/>
                                        </p:tgtEl>
                                        <p:attrNameLst>
                                          <p:attrName>style.visibility</p:attrName>
                                        </p:attrNameLst>
                                      </p:cBhvr>
                                      <p:to>
                                        <p:strVal val="visible"/>
                                      </p:to>
                                    </p:set>
                                    <p:animEffect transition="in" filter="fade">
                                      <p:cBhvr>
                                        <p:cTn id="42" dur="500"/>
                                        <p:tgtEl>
                                          <p:spTgt spid="183"/>
                                        </p:tgtEl>
                                      </p:cBhvr>
                                    </p:animEffect>
                                  </p:childTnLst>
                                </p:cTn>
                              </p:par>
                              <p:par>
                                <p:cTn id="43" presetID="10" presetClass="entr" presetSubtype="0" fill="hold" nodeType="withEffect">
                                  <p:stCondLst>
                                    <p:cond delay="0"/>
                                  </p:stCondLst>
                                  <p:childTnLst>
                                    <p:set>
                                      <p:cBhvr>
                                        <p:cTn id="44" dur="1" fill="hold">
                                          <p:stCondLst>
                                            <p:cond delay="0"/>
                                          </p:stCondLst>
                                        </p:cTn>
                                        <p:tgtEl>
                                          <p:spTgt spid="248"/>
                                        </p:tgtEl>
                                        <p:attrNameLst>
                                          <p:attrName>style.visibility</p:attrName>
                                        </p:attrNameLst>
                                      </p:cBhvr>
                                      <p:to>
                                        <p:strVal val="visible"/>
                                      </p:to>
                                    </p:set>
                                    <p:animEffect transition="in" filter="fade">
                                      <p:cBhvr>
                                        <p:cTn id="45" dur="500"/>
                                        <p:tgtEl>
                                          <p:spTgt spid="2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fade">
                                      <p:cBhvr>
                                        <p:cTn id="54" dur="500"/>
                                        <p:tgtEl>
                                          <p:spTgt spid="19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1"/>
                                        </p:tgtEl>
                                        <p:attrNameLst>
                                          <p:attrName>style.visibility</p:attrName>
                                        </p:attrNameLst>
                                      </p:cBhvr>
                                      <p:to>
                                        <p:strVal val="visible"/>
                                      </p:to>
                                    </p:set>
                                    <p:animEffect transition="in" filter="fade">
                                      <p:cBhvr>
                                        <p:cTn id="57" dur="500"/>
                                        <p:tgtEl>
                                          <p:spTgt spid="19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2"/>
                                        </p:tgtEl>
                                        <p:attrNameLst>
                                          <p:attrName>style.visibility</p:attrName>
                                        </p:attrNameLst>
                                      </p:cBhvr>
                                      <p:to>
                                        <p:strVal val="visible"/>
                                      </p:to>
                                    </p:set>
                                    <p:animEffect transition="in" filter="fade">
                                      <p:cBhvr>
                                        <p:cTn id="60" dur="500"/>
                                        <p:tgtEl>
                                          <p:spTgt spid="19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3"/>
                                        </p:tgtEl>
                                        <p:attrNameLst>
                                          <p:attrName>style.visibility</p:attrName>
                                        </p:attrNameLst>
                                      </p:cBhvr>
                                      <p:to>
                                        <p:strVal val="visible"/>
                                      </p:to>
                                    </p:set>
                                    <p:animEffect transition="in" filter="fade">
                                      <p:cBhvr>
                                        <p:cTn id="63" dur="500"/>
                                        <p:tgtEl>
                                          <p:spTgt spid="1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4"/>
                                        </p:tgtEl>
                                        <p:attrNameLst>
                                          <p:attrName>style.visibility</p:attrName>
                                        </p:attrNameLst>
                                      </p:cBhvr>
                                      <p:to>
                                        <p:strVal val="visible"/>
                                      </p:to>
                                    </p:set>
                                    <p:animEffect transition="in" filter="fade">
                                      <p:cBhvr>
                                        <p:cTn id="66" dur="500"/>
                                        <p:tgtEl>
                                          <p:spTgt spid="1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5"/>
                                        </p:tgtEl>
                                        <p:attrNameLst>
                                          <p:attrName>style.visibility</p:attrName>
                                        </p:attrNameLst>
                                      </p:cBhvr>
                                      <p:to>
                                        <p:strVal val="visible"/>
                                      </p:to>
                                    </p:set>
                                    <p:animEffect transition="in" filter="fade">
                                      <p:cBhvr>
                                        <p:cTn id="69" dur="500"/>
                                        <p:tgtEl>
                                          <p:spTgt spid="19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6"/>
                                        </p:tgtEl>
                                        <p:attrNameLst>
                                          <p:attrName>style.visibility</p:attrName>
                                        </p:attrNameLst>
                                      </p:cBhvr>
                                      <p:to>
                                        <p:strVal val="visible"/>
                                      </p:to>
                                    </p:set>
                                    <p:animEffect transition="in" filter="fade">
                                      <p:cBhvr>
                                        <p:cTn id="72" dur="500"/>
                                        <p:tgtEl>
                                          <p:spTgt spid="1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7"/>
                                        </p:tgtEl>
                                        <p:attrNameLst>
                                          <p:attrName>style.visibility</p:attrName>
                                        </p:attrNameLst>
                                      </p:cBhvr>
                                      <p:to>
                                        <p:strVal val="visible"/>
                                      </p:to>
                                    </p:set>
                                    <p:animEffect transition="in" filter="fade">
                                      <p:cBhvr>
                                        <p:cTn id="75" dur="500"/>
                                        <p:tgtEl>
                                          <p:spTgt spid="19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9"/>
                                        </p:tgtEl>
                                        <p:attrNameLst>
                                          <p:attrName>style.visibility</p:attrName>
                                        </p:attrNameLst>
                                      </p:cBhvr>
                                      <p:to>
                                        <p:strVal val="visible"/>
                                      </p:to>
                                    </p:set>
                                    <p:animEffect transition="in" filter="fade">
                                      <p:cBhvr>
                                        <p:cTn id="81" dur="500"/>
                                        <p:tgtEl>
                                          <p:spTgt spid="19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0"/>
                                        </p:tgtEl>
                                        <p:attrNameLst>
                                          <p:attrName>style.visibility</p:attrName>
                                        </p:attrNameLst>
                                      </p:cBhvr>
                                      <p:to>
                                        <p:strVal val="visible"/>
                                      </p:to>
                                    </p:set>
                                    <p:animEffect transition="in" filter="fade">
                                      <p:cBhvr>
                                        <p:cTn id="84" dur="500"/>
                                        <p:tgtEl>
                                          <p:spTgt spid="20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animEffect transition="in" filter="fade">
                                      <p:cBhvr>
                                        <p:cTn id="87" dur="500"/>
                                        <p:tgtEl>
                                          <p:spTgt spid="20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2"/>
                                        </p:tgtEl>
                                        <p:attrNameLst>
                                          <p:attrName>style.visibility</p:attrName>
                                        </p:attrNameLst>
                                      </p:cBhvr>
                                      <p:to>
                                        <p:strVal val="visible"/>
                                      </p:to>
                                    </p:set>
                                    <p:animEffect transition="in" filter="fade">
                                      <p:cBhvr>
                                        <p:cTn id="90" dur="500"/>
                                        <p:tgtEl>
                                          <p:spTgt spid="20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3"/>
                                        </p:tgtEl>
                                        <p:attrNameLst>
                                          <p:attrName>style.visibility</p:attrName>
                                        </p:attrNameLst>
                                      </p:cBhvr>
                                      <p:to>
                                        <p:strVal val="visible"/>
                                      </p:to>
                                    </p:set>
                                    <p:animEffect transition="in" filter="fade">
                                      <p:cBhvr>
                                        <p:cTn id="93" dur="500"/>
                                        <p:tgtEl>
                                          <p:spTgt spid="20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4"/>
                                        </p:tgtEl>
                                        <p:attrNameLst>
                                          <p:attrName>style.visibility</p:attrName>
                                        </p:attrNameLst>
                                      </p:cBhvr>
                                      <p:to>
                                        <p:strVal val="visible"/>
                                      </p:to>
                                    </p:set>
                                    <p:animEffect transition="in" filter="fade">
                                      <p:cBhvr>
                                        <p:cTn id="96" dur="500"/>
                                        <p:tgtEl>
                                          <p:spTgt spid="20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5"/>
                                        </p:tgtEl>
                                        <p:attrNameLst>
                                          <p:attrName>style.visibility</p:attrName>
                                        </p:attrNameLst>
                                      </p:cBhvr>
                                      <p:to>
                                        <p:strVal val="visible"/>
                                      </p:to>
                                    </p:set>
                                    <p:animEffect transition="in" filter="fade">
                                      <p:cBhvr>
                                        <p:cTn id="99" dur="500"/>
                                        <p:tgtEl>
                                          <p:spTgt spid="20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6"/>
                                        </p:tgtEl>
                                        <p:attrNameLst>
                                          <p:attrName>style.visibility</p:attrName>
                                        </p:attrNameLst>
                                      </p:cBhvr>
                                      <p:to>
                                        <p:strVal val="visible"/>
                                      </p:to>
                                    </p:set>
                                    <p:animEffect transition="in" filter="fade">
                                      <p:cBhvr>
                                        <p:cTn id="102" dur="500"/>
                                        <p:tgtEl>
                                          <p:spTgt spid="20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7"/>
                                        </p:tgtEl>
                                        <p:attrNameLst>
                                          <p:attrName>style.visibility</p:attrName>
                                        </p:attrNameLst>
                                      </p:cBhvr>
                                      <p:to>
                                        <p:strVal val="visible"/>
                                      </p:to>
                                    </p:set>
                                    <p:animEffect transition="in" filter="fade">
                                      <p:cBhvr>
                                        <p:cTn id="105" dur="500"/>
                                        <p:tgtEl>
                                          <p:spTgt spid="20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8"/>
                                        </p:tgtEl>
                                        <p:attrNameLst>
                                          <p:attrName>style.visibility</p:attrName>
                                        </p:attrNameLst>
                                      </p:cBhvr>
                                      <p:to>
                                        <p:strVal val="visible"/>
                                      </p:to>
                                    </p:set>
                                    <p:animEffect transition="in" filter="fade">
                                      <p:cBhvr>
                                        <p:cTn id="108" dur="500"/>
                                        <p:tgtEl>
                                          <p:spTgt spid="208"/>
                                        </p:tgtEl>
                                      </p:cBhvr>
                                    </p:animEffect>
                                  </p:childTnLst>
                                </p:cTn>
                              </p:par>
                              <p:par>
                                <p:cTn id="109" presetID="10" presetClass="entr" presetSubtype="0" fill="hold" nodeType="withEffect">
                                  <p:stCondLst>
                                    <p:cond delay="0"/>
                                  </p:stCondLst>
                                  <p:childTnLst>
                                    <p:set>
                                      <p:cBhvr>
                                        <p:cTn id="110" dur="1" fill="hold">
                                          <p:stCondLst>
                                            <p:cond delay="0"/>
                                          </p:stCondLst>
                                        </p:cTn>
                                        <p:tgtEl>
                                          <p:spTgt spid="210"/>
                                        </p:tgtEl>
                                        <p:attrNameLst>
                                          <p:attrName>style.visibility</p:attrName>
                                        </p:attrNameLst>
                                      </p:cBhvr>
                                      <p:to>
                                        <p:strVal val="visible"/>
                                      </p:to>
                                    </p:set>
                                    <p:animEffect transition="in" filter="fade">
                                      <p:cBhvr>
                                        <p:cTn id="111" dur="500"/>
                                        <p:tgtEl>
                                          <p:spTgt spid="210"/>
                                        </p:tgtEl>
                                      </p:cBhvr>
                                    </p:animEffect>
                                  </p:childTnLst>
                                </p:cTn>
                              </p:par>
                              <p:par>
                                <p:cTn id="112" presetID="10" presetClass="entr" presetSubtype="0" fill="hold" nodeType="withEffect">
                                  <p:stCondLst>
                                    <p:cond delay="0"/>
                                  </p:stCondLst>
                                  <p:childTnLst>
                                    <p:set>
                                      <p:cBhvr>
                                        <p:cTn id="113" dur="1" fill="hold">
                                          <p:stCondLst>
                                            <p:cond delay="0"/>
                                          </p:stCondLst>
                                        </p:cTn>
                                        <p:tgtEl>
                                          <p:spTgt spid="211"/>
                                        </p:tgtEl>
                                        <p:attrNameLst>
                                          <p:attrName>style.visibility</p:attrName>
                                        </p:attrNameLst>
                                      </p:cBhvr>
                                      <p:to>
                                        <p:strVal val="visible"/>
                                      </p:to>
                                    </p:set>
                                    <p:animEffect transition="in" filter="fade">
                                      <p:cBhvr>
                                        <p:cTn id="114" dur="500"/>
                                        <p:tgtEl>
                                          <p:spTgt spid="211"/>
                                        </p:tgtEl>
                                      </p:cBhvr>
                                    </p:animEffect>
                                  </p:childTnLst>
                                </p:cTn>
                              </p:par>
                              <p:par>
                                <p:cTn id="115" presetID="10" presetClass="entr" presetSubtype="0" fill="hold" nodeType="withEffect">
                                  <p:stCondLst>
                                    <p:cond delay="0"/>
                                  </p:stCondLst>
                                  <p:childTnLst>
                                    <p:set>
                                      <p:cBhvr>
                                        <p:cTn id="116" dur="1" fill="hold">
                                          <p:stCondLst>
                                            <p:cond delay="0"/>
                                          </p:stCondLst>
                                        </p:cTn>
                                        <p:tgtEl>
                                          <p:spTgt spid="212"/>
                                        </p:tgtEl>
                                        <p:attrNameLst>
                                          <p:attrName>style.visibility</p:attrName>
                                        </p:attrNameLst>
                                      </p:cBhvr>
                                      <p:to>
                                        <p:strVal val="visible"/>
                                      </p:to>
                                    </p:set>
                                    <p:animEffect transition="in" filter="fade">
                                      <p:cBhvr>
                                        <p:cTn id="117" dur="500"/>
                                        <p:tgtEl>
                                          <p:spTgt spid="212"/>
                                        </p:tgtEl>
                                      </p:cBhvr>
                                    </p:animEffect>
                                  </p:childTnLst>
                                </p:cTn>
                              </p:par>
                              <p:par>
                                <p:cTn id="118" presetID="10" presetClass="entr" presetSubtype="0" fill="hold" nodeType="withEffect">
                                  <p:stCondLst>
                                    <p:cond delay="0"/>
                                  </p:stCondLst>
                                  <p:childTnLst>
                                    <p:set>
                                      <p:cBhvr>
                                        <p:cTn id="119" dur="1" fill="hold">
                                          <p:stCondLst>
                                            <p:cond delay="0"/>
                                          </p:stCondLst>
                                        </p:cTn>
                                        <p:tgtEl>
                                          <p:spTgt spid="213"/>
                                        </p:tgtEl>
                                        <p:attrNameLst>
                                          <p:attrName>style.visibility</p:attrName>
                                        </p:attrNameLst>
                                      </p:cBhvr>
                                      <p:to>
                                        <p:strVal val="visible"/>
                                      </p:to>
                                    </p:set>
                                    <p:animEffect transition="in" filter="fade">
                                      <p:cBhvr>
                                        <p:cTn id="120" dur="500"/>
                                        <p:tgtEl>
                                          <p:spTgt spid="213"/>
                                        </p:tgtEl>
                                      </p:cBhvr>
                                    </p:animEffect>
                                  </p:childTnLst>
                                </p:cTn>
                              </p:par>
                              <p:par>
                                <p:cTn id="121" presetID="10" presetClass="entr" presetSubtype="0" fill="hold" nodeType="withEffect">
                                  <p:stCondLst>
                                    <p:cond delay="0"/>
                                  </p:stCondLst>
                                  <p:childTnLst>
                                    <p:set>
                                      <p:cBhvr>
                                        <p:cTn id="122" dur="1" fill="hold">
                                          <p:stCondLst>
                                            <p:cond delay="0"/>
                                          </p:stCondLst>
                                        </p:cTn>
                                        <p:tgtEl>
                                          <p:spTgt spid="214"/>
                                        </p:tgtEl>
                                        <p:attrNameLst>
                                          <p:attrName>style.visibility</p:attrName>
                                        </p:attrNameLst>
                                      </p:cBhvr>
                                      <p:to>
                                        <p:strVal val="visible"/>
                                      </p:to>
                                    </p:set>
                                    <p:animEffect transition="in" filter="fade">
                                      <p:cBhvr>
                                        <p:cTn id="123" dur="500"/>
                                        <p:tgtEl>
                                          <p:spTgt spid="214"/>
                                        </p:tgtEl>
                                      </p:cBhvr>
                                    </p:animEffect>
                                  </p:childTnLst>
                                </p:cTn>
                              </p:par>
                              <p:par>
                                <p:cTn id="124" presetID="10" presetClass="entr" presetSubtype="0" fill="hold" nodeType="withEffect">
                                  <p:stCondLst>
                                    <p:cond delay="0"/>
                                  </p:stCondLst>
                                  <p:childTnLst>
                                    <p:set>
                                      <p:cBhvr>
                                        <p:cTn id="125" dur="1" fill="hold">
                                          <p:stCondLst>
                                            <p:cond delay="0"/>
                                          </p:stCondLst>
                                        </p:cTn>
                                        <p:tgtEl>
                                          <p:spTgt spid="215"/>
                                        </p:tgtEl>
                                        <p:attrNameLst>
                                          <p:attrName>style.visibility</p:attrName>
                                        </p:attrNameLst>
                                      </p:cBhvr>
                                      <p:to>
                                        <p:strVal val="visible"/>
                                      </p:to>
                                    </p:set>
                                    <p:animEffect transition="in" filter="fade">
                                      <p:cBhvr>
                                        <p:cTn id="126" dur="500"/>
                                        <p:tgtEl>
                                          <p:spTgt spid="215"/>
                                        </p:tgtEl>
                                      </p:cBhvr>
                                    </p:animEffect>
                                  </p:childTnLst>
                                </p:cTn>
                              </p:par>
                              <p:par>
                                <p:cTn id="127" presetID="10" presetClass="entr" presetSubtype="0" fill="hold" nodeType="withEffect">
                                  <p:stCondLst>
                                    <p:cond delay="0"/>
                                  </p:stCondLst>
                                  <p:childTnLst>
                                    <p:set>
                                      <p:cBhvr>
                                        <p:cTn id="128" dur="1" fill="hold">
                                          <p:stCondLst>
                                            <p:cond delay="0"/>
                                          </p:stCondLst>
                                        </p:cTn>
                                        <p:tgtEl>
                                          <p:spTgt spid="216"/>
                                        </p:tgtEl>
                                        <p:attrNameLst>
                                          <p:attrName>style.visibility</p:attrName>
                                        </p:attrNameLst>
                                      </p:cBhvr>
                                      <p:to>
                                        <p:strVal val="visible"/>
                                      </p:to>
                                    </p:set>
                                    <p:animEffect transition="in" filter="fade">
                                      <p:cBhvr>
                                        <p:cTn id="129" dur="500"/>
                                        <p:tgtEl>
                                          <p:spTgt spid="21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27"/>
                                        </p:tgtEl>
                                        <p:attrNameLst>
                                          <p:attrName>style.visibility</p:attrName>
                                        </p:attrNameLst>
                                      </p:cBhvr>
                                      <p:to>
                                        <p:strVal val="visible"/>
                                      </p:to>
                                    </p:set>
                                    <p:animEffect transition="in" filter="fade">
                                      <p:cBhvr>
                                        <p:cTn id="132" dur="500"/>
                                        <p:tgtEl>
                                          <p:spTgt spid="227"/>
                                        </p:tgtEl>
                                      </p:cBhvr>
                                    </p:animEffect>
                                  </p:childTnLst>
                                </p:cTn>
                              </p:par>
                              <p:par>
                                <p:cTn id="133" presetID="10" presetClass="entr" presetSubtype="0" fill="hold" nodeType="withEffect">
                                  <p:stCondLst>
                                    <p:cond delay="0"/>
                                  </p:stCondLst>
                                  <p:childTnLst>
                                    <p:set>
                                      <p:cBhvr>
                                        <p:cTn id="134" dur="1" fill="hold">
                                          <p:stCondLst>
                                            <p:cond delay="0"/>
                                          </p:stCondLst>
                                        </p:cTn>
                                        <p:tgtEl>
                                          <p:spTgt spid="245"/>
                                        </p:tgtEl>
                                        <p:attrNameLst>
                                          <p:attrName>style.visibility</p:attrName>
                                        </p:attrNameLst>
                                      </p:cBhvr>
                                      <p:to>
                                        <p:strVal val="visible"/>
                                      </p:to>
                                    </p:set>
                                    <p:animEffect transition="in" filter="fade">
                                      <p:cBhvr>
                                        <p:cTn id="135" dur="500"/>
                                        <p:tgtEl>
                                          <p:spTgt spid="245"/>
                                        </p:tgtEl>
                                      </p:cBhvr>
                                    </p:animEffect>
                                  </p:childTnLst>
                                </p:cTn>
                              </p:par>
                              <p:par>
                                <p:cTn id="136" presetID="10" presetClass="entr" presetSubtype="0" fill="hold" nodeType="withEffect">
                                  <p:stCondLst>
                                    <p:cond delay="0"/>
                                  </p:stCondLst>
                                  <p:childTnLst>
                                    <p:set>
                                      <p:cBhvr>
                                        <p:cTn id="137" dur="1" fill="hold">
                                          <p:stCondLst>
                                            <p:cond delay="0"/>
                                          </p:stCondLst>
                                        </p:cTn>
                                        <p:tgtEl>
                                          <p:spTgt spid="246"/>
                                        </p:tgtEl>
                                        <p:attrNameLst>
                                          <p:attrName>style.visibility</p:attrName>
                                        </p:attrNameLst>
                                      </p:cBhvr>
                                      <p:to>
                                        <p:strVal val="visible"/>
                                      </p:to>
                                    </p:set>
                                    <p:animEffect transition="in" filter="fade">
                                      <p:cBhvr>
                                        <p:cTn id="138" dur="500"/>
                                        <p:tgtEl>
                                          <p:spTgt spid="246"/>
                                        </p:tgtEl>
                                      </p:cBhvr>
                                    </p:animEffect>
                                  </p:childTnLst>
                                </p:cTn>
                              </p:par>
                              <p:par>
                                <p:cTn id="139" presetID="10" presetClass="entr" presetSubtype="0" fill="hold" nodeType="withEffect">
                                  <p:stCondLst>
                                    <p:cond delay="0"/>
                                  </p:stCondLst>
                                  <p:childTnLst>
                                    <p:set>
                                      <p:cBhvr>
                                        <p:cTn id="140" dur="1" fill="hold">
                                          <p:stCondLst>
                                            <p:cond delay="0"/>
                                          </p:stCondLst>
                                        </p:cTn>
                                        <p:tgtEl>
                                          <p:spTgt spid="247"/>
                                        </p:tgtEl>
                                        <p:attrNameLst>
                                          <p:attrName>style.visibility</p:attrName>
                                        </p:attrNameLst>
                                      </p:cBhvr>
                                      <p:to>
                                        <p:strVal val="visible"/>
                                      </p:to>
                                    </p:set>
                                    <p:animEffect transition="in" filter="fade">
                                      <p:cBhvr>
                                        <p:cTn id="141" dur="500"/>
                                        <p:tgtEl>
                                          <p:spTgt spid="247"/>
                                        </p:tgtEl>
                                      </p:cBhvr>
                                    </p:animEffect>
                                  </p:childTnLst>
                                </p:cTn>
                              </p:par>
                              <p:par>
                                <p:cTn id="142" presetID="10" presetClass="entr" presetSubtype="0" fill="hold" nodeType="withEffect">
                                  <p:stCondLst>
                                    <p:cond delay="0"/>
                                  </p:stCondLst>
                                  <p:childTnLst>
                                    <p:set>
                                      <p:cBhvr>
                                        <p:cTn id="143" dur="1" fill="hold">
                                          <p:stCondLst>
                                            <p:cond delay="0"/>
                                          </p:stCondLst>
                                        </p:cTn>
                                        <p:tgtEl>
                                          <p:spTgt spid="249"/>
                                        </p:tgtEl>
                                        <p:attrNameLst>
                                          <p:attrName>style.visibility</p:attrName>
                                        </p:attrNameLst>
                                      </p:cBhvr>
                                      <p:to>
                                        <p:strVal val="visible"/>
                                      </p:to>
                                    </p:set>
                                    <p:animEffect transition="in" filter="fade">
                                      <p:cBhvr>
                                        <p:cTn id="144" dur="500"/>
                                        <p:tgtEl>
                                          <p:spTgt spid="249"/>
                                        </p:tgtEl>
                                      </p:cBhvr>
                                    </p:animEffect>
                                  </p:childTnLst>
                                </p:cTn>
                              </p:par>
                              <p:par>
                                <p:cTn id="145" presetID="10" presetClass="entr" presetSubtype="0" fill="hold" nodeType="withEffect">
                                  <p:stCondLst>
                                    <p:cond delay="0"/>
                                  </p:stCondLst>
                                  <p:childTnLst>
                                    <p:set>
                                      <p:cBhvr>
                                        <p:cTn id="146" dur="1" fill="hold">
                                          <p:stCondLst>
                                            <p:cond delay="0"/>
                                          </p:stCondLst>
                                        </p:cTn>
                                        <p:tgtEl>
                                          <p:spTgt spid="250"/>
                                        </p:tgtEl>
                                        <p:attrNameLst>
                                          <p:attrName>style.visibility</p:attrName>
                                        </p:attrNameLst>
                                      </p:cBhvr>
                                      <p:to>
                                        <p:strVal val="visible"/>
                                      </p:to>
                                    </p:set>
                                    <p:animEffect transition="in" filter="fade">
                                      <p:cBhvr>
                                        <p:cTn id="147" dur="500"/>
                                        <p:tgtEl>
                                          <p:spTgt spid="2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8"/>
                                        </p:tgtEl>
                                        <p:attrNameLst>
                                          <p:attrName>style.visibility</p:attrName>
                                        </p:attrNameLst>
                                      </p:cBhvr>
                                      <p:to>
                                        <p:strVal val="visible"/>
                                      </p:to>
                                    </p:set>
                                    <p:animEffect transition="in" filter="fade">
                                      <p:cBhvr>
                                        <p:cTn id="150" dur="500"/>
                                        <p:tgtEl>
                                          <p:spTgt spid="258"/>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9"/>
                                        </p:tgtEl>
                                        <p:attrNameLst>
                                          <p:attrName>style.visibility</p:attrName>
                                        </p:attrNameLst>
                                      </p:cBhvr>
                                      <p:to>
                                        <p:strVal val="visible"/>
                                      </p:to>
                                    </p:set>
                                    <p:animEffect transition="in" filter="fade">
                                      <p:cBhvr>
                                        <p:cTn id="153" dur="500"/>
                                        <p:tgtEl>
                                          <p:spTgt spid="2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60"/>
                                        </p:tgtEl>
                                        <p:attrNameLst>
                                          <p:attrName>style.visibility</p:attrName>
                                        </p:attrNameLst>
                                      </p:cBhvr>
                                      <p:to>
                                        <p:strVal val="visible"/>
                                      </p:to>
                                    </p:set>
                                    <p:animEffect transition="in" filter="fade">
                                      <p:cBhvr>
                                        <p:cTn id="156" dur="500"/>
                                        <p:tgtEl>
                                          <p:spTgt spid="260"/>
                                        </p:tgtEl>
                                      </p:cBhvr>
                                    </p:animEffect>
                                  </p:childTnLst>
                                </p:cTn>
                              </p:par>
                              <p:par>
                                <p:cTn id="157" presetID="10" presetClass="entr" presetSubtype="0" fill="hold" nodeType="withEffect">
                                  <p:stCondLst>
                                    <p:cond delay="0"/>
                                  </p:stCondLst>
                                  <p:childTnLst>
                                    <p:set>
                                      <p:cBhvr>
                                        <p:cTn id="158" dur="1" fill="hold">
                                          <p:stCondLst>
                                            <p:cond delay="0"/>
                                          </p:stCondLst>
                                        </p:cTn>
                                        <p:tgtEl>
                                          <p:spTgt spid="261"/>
                                        </p:tgtEl>
                                        <p:attrNameLst>
                                          <p:attrName>style.visibility</p:attrName>
                                        </p:attrNameLst>
                                      </p:cBhvr>
                                      <p:to>
                                        <p:strVal val="visible"/>
                                      </p:to>
                                    </p:set>
                                    <p:animEffect transition="in" filter="fade">
                                      <p:cBhvr>
                                        <p:cTn id="159" dur="500"/>
                                        <p:tgtEl>
                                          <p:spTgt spid="261"/>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78"/>
                                        </p:tgtEl>
                                        <p:attrNameLst>
                                          <p:attrName>style.visibility</p:attrName>
                                        </p:attrNameLst>
                                      </p:cBhvr>
                                      <p:to>
                                        <p:strVal val="visible"/>
                                      </p:to>
                                    </p:set>
                                    <p:animEffect transition="in" filter="fade">
                                      <p:cBhvr>
                                        <p:cTn id="164" dur="500"/>
                                        <p:tgtEl>
                                          <p:spTgt spid="178"/>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84"/>
                                        </p:tgtEl>
                                        <p:attrNameLst>
                                          <p:attrName>style.visibility</p:attrName>
                                        </p:attrNameLst>
                                      </p:cBhvr>
                                      <p:to>
                                        <p:strVal val="visible"/>
                                      </p:to>
                                    </p:set>
                                    <p:animEffect transition="in" filter="fade">
                                      <p:cBhvr>
                                        <p:cTn id="169" dur="500"/>
                                        <p:tgtEl>
                                          <p:spTgt spid="18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79"/>
                                        </p:tgtEl>
                                        <p:attrNameLst>
                                          <p:attrName>style.visibility</p:attrName>
                                        </p:attrNameLst>
                                      </p:cBhvr>
                                      <p:to>
                                        <p:strVal val="visible"/>
                                      </p:to>
                                    </p:set>
                                    <p:animEffect transition="in" filter="fade">
                                      <p:cBhvr>
                                        <p:cTn id="172" dur="500"/>
                                        <p:tgtEl>
                                          <p:spTgt spid="179"/>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85"/>
                                        </p:tgtEl>
                                        <p:attrNameLst>
                                          <p:attrName>style.visibility</p:attrName>
                                        </p:attrNameLst>
                                      </p:cBhvr>
                                      <p:to>
                                        <p:strVal val="visible"/>
                                      </p:to>
                                    </p:set>
                                    <p:animEffect transition="in" filter="fade">
                                      <p:cBhvr>
                                        <p:cTn id="175" dur="500"/>
                                        <p:tgtEl>
                                          <p:spTgt spid="185"/>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6"/>
                                        </p:tgtEl>
                                        <p:attrNameLst>
                                          <p:attrName>style.visibility</p:attrName>
                                        </p:attrNameLst>
                                      </p:cBhvr>
                                      <p:to>
                                        <p:strVal val="visible"/>
                                      </p:to>
                                    </p:set>
                                    <p:animEffect transition="in" filter="fade">
                                      <p:cBhvr>
                                        <p:cTn id="178" dur="500"/>
                                        <p:tgtEl>
                                          <p:spTgt spid="18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82"/>
                                        </p:tgtEl>
                                        <p:attrNameLst>
                                          <p:attrName>style.visibility</p:attrName>
                                        </p:attrNameLst>
                                      </p:cBhvr>
                                      <p:to>
                                        <p:strVal val="visible"/>
                                      </p:to>
                                    </p:set>
                                    <p:animEffect transition="in" filter="fade">
                                      <p:cBhvr>
                                        <p:cTn id="183" dur="500"/>
                                        <p:tgtEl>
                                          <p:spTgt spid="18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209"/>
                                        </p:tgtEl>
                                        <p:attrNameLst>
                                          <p:attrName>style.visibility</p:attrName>
                                        </p:attrNameLst>
                                      </p:cBhvr>
                                      <p:to>
                                        <p:strVal val="visible"/>
                                      </p:to>
                                    </p:set>
                                    <p:animEffect transition="in" filter="fade">
                                      <p:cBhvr>
                                        <p:cTn id="186" dur="500"/>
                                        <p:tgtEl>
                                          <p:spTgt spid="209"/>
                                        </p:tgtEl>
                                      </p:cBhvr>
                                    </p:animEffect>
                                  </p:childTnLst>
                                </p:cTn>
                              </p:par>
                              <p:par>
                                <p:cTn id="187" presetID="10" presetClass="entr" presetSubtype="0" fill="hold" nodeType="withEffect">
                                  <p:stCondLst>
                                    <p:cond delay="0"/>
                                  </p:stCondLst>
                                  <p:childTnLst>
                                    <p:set>
                                      <p:cBhvr>
                                        <p:cTn id="188" dur="1" fill="hold">
                                          <p:stCondLst>
                                            <p:cond delay="0"/>
                                          </p:stCondLst>
                                        </p:cTn>
                                        <p:tgtEl>
                                          <p:spTgt spid="217"/>
                                        </p:tgtEl>
                                        <p:attrNameLst>
                                          <p:attrName>style.visibility</p:attrName>
                                        </p:attrNameLst>
                                      </p:cBhvr>
                                      <p:to>
                                        <p:strVal val="visible"/>
                                      </p:to>
                                    </p:set>
                                    <p:animEffect transition="in" filter="fade">
                                      <p:cBhvr>
                                        <p:cTn id="189" dur="500"/>
                                        <p:tgtEl>
                                          <p:spTgt spid="217"/>
                                        </p:tgtEl>
                                      </p:cBhvr>
                                    </p:animEffect>
                                  </p:childTnLst>
                                </p:cTn>
                              </p:par>
                              <p:par>
                                <p:cTn id="190" presetID="10" presetClass="entr" presetSubtype="0" fill="hold" nodeType="withEffect">
                                  <p:stCondLst>
                                    <p:cond delay="0"/>
                                  </p:stCondLst>
                                  <p:childTnLst>
                                    <p:set>
                                      <p:cBhvr>
                                        <p:cTn id="191" dur="1" fill="hold">
                                          <p:stCondLst>
                                            <p:cond delay="0"/>
                                          </p:stCondLst>
                                        </p:cTn>
                                        <p:tgtEl>
                                          <p:spTgt spid="220"/>
                                        </p:tgtEl>
                                        <p:attrNameLst>
                                          <p:attrName>style.visibility</p:attrName>
                                        </p:attrNameLst>
                                      </p:cBhvr>
                                      <p:to>
                                        <p:strVal val="visible"/>
                                      </p:to>
                                    </p:set>
                                    <p:animEffect transition="in" filter="fade">
                                      <p:cBhvr>
                                        <p:cTn id="192" dur="500"/>
                                        <p:tgtEl>
                                          <p:spTgt spid="220"/>
                                        </p:tgtEl>
                                      </p:cBhvr>
                                    </p:animEffect>
                                  </p:childTnLst>
                                </p:cTn>
                              </p:par>
                              <p:par>
                                <p:cTn id="193" presetID="10" presetClass="entr" presetSubtype="0" fill="hold" nodeType="withEffect">
                                  <p:stCondLst>
                                    <p:cond delay="0"/>
                                  </p:stCondLst>
                                  <p:childTnLst>
                                    <p:set>
                                      <p:cBhvr>
                                        <p:cTn id="194" dur="1" fill="hold">
                                          <p:stCondLst>
                                            <p:cond delay="0"/>
                                          </p:stCondLst>
                                        </p:cTn>
                                        <p:tgtEl>
                                          <p:spTgt spid="223"/>
                                        </p:tgtEl>
                                        <p:attrNameLst>
                                          <p:attrName>style.visibility</p:attrName>
                                        </p:attrNameLst>
                                      </p:cBhvr>
                                      <p:to>
                                        <p:strVal val="visible"/>
                                      </p:to>
                                    </p:set>
                                    <p:animEffect transition="in" filter="fade">
                                      <p:cBhvr>
                                        <p:cTn id="195" dur="500"/>
                                        <p:tgtEl>
                                          <p:spTgt spid="223"/>
                                        </p:tgtEl>
                                      </p:cBhvr>
                                    </p:animEffect>
                                  </p:childTnLst>
                                </p:cTn>
                              </p:par>
                              <p:par>
                                <p:cTn id="196" presetID="10" presetClass="entr" presetSubtype="0" fill="hold" nodeType="withEffect">
                                  <p:stCondLst>
                                    <p:cond delay="0"/>
                                  </p:stCondLst>
                                  <p:childTnLst>
                                    <p:set>
                                      <p:cBhvr>
                                        <p:cTn id="197" dur="1" fill="hold">
                                          <p:stCondLst>
                                            <p:cond delay="0"/>
                                          </p:stCondLst>
                                        </p:cTn>
                                        <p:tgtEl>
                                          <p:spTgt spid="228"/>
                                        </p:tgtEl>
                                        <p:attrNameLst>
                                          <p:attrName>style.visibility</p:attrName>
                                        </p:attrNameLst>
                                      </p:cBhvr>
                                      <p:to>
                                        <p:strVal val="visible"/>
                                      </p:to>
                                    </p:set>
                                    <p:animEffect transition="in" filter="fade">
                                      <p:cBhvr>
                                        <p:cTn id="198" dur="500"/>
                                        <p:tgtEl>
                                          <p:spTgt spid="228"/>
                                        </p:tgtEl>
                                      </p:cBhvr>
                                    </p:animEffect>
                                  </p:childTnLst>
                                </p:cTn>
                              </p:par>
                              <p:par>
                                <p:cTn id="199" presetID="10" presetClass="entr" presetSubtype="0" fill="hold" nodeType="withEffect">
                                  <p:stCondLst>
                                    <p:cond delay="0"/>
                                  </p:stCondLst>
                                  <p:childTnLst>
                                    <p:set>
                                      <p:cBhvr>
                                        <p:cTn id="200" dur="1" fill="hold">
                                          <p:stCondLst>
                                            <p:cond delay="0"/>
                                          </p:stCondLst>
                                        </p:cTn>
                                        <p:tgtEl>
                                          <p:spTgt spid="232"/>
                                        </p:tgtEl>
                                        <p:attrNameLst>
                                          <p:attrName>style.visibility</p:attrName>
                                        </p:attrNameLst>
                                      </p:cBhvr>
                                      <p:to>
                                        <p:strVal val="visible"/>
                                      </p:to>
                                    </p:set>
                                    <p:animEffect transition="in" filter="fade">
                                      <p:cBhvr>
                                        <p:cTn id="201" dur="500"/>
                                        <p:tgtEl>
                                          <p:spTgt spid="232"/>
                                        </p:tgtEl>
                                      </p:cBhvr>
                                    </p:animEffect>
                                  </p:childTnLst>
                                </p:cTn>
                              </p:par>
                              <p:par>
                                <p:cTn id="202" presetID="10" presetClass="entr" presetSubtype="0" fill="hold" nodeType="withEffect">
                                  <p:stCondLst>
                                    <p:cond delay="0"/>
                                  </p:stCondLst>
                                  <p:childTnLst>
                                    <p:set>
                                      <p:cBhvr>
                                        <p:cTn id="203" dur="1" fill="hold">
                                          <p:stCondLst>
                                            <p:cond delay="0"/>
                                          </p:stCondLst>
                                        </p:cTn>
                                        <p:tgtEl>
                                          <p:spTgt spid="236"/>
                                        </p:tgtEl>
                                        <p:attrNameLst>
                                          <p:attrName>style.visibility</p:attrName>
                                        </p:attrNameLst>
                                      </p:cBhvr>
                                      <p:to>
                                        <p:strVal val="visible"/>
                                      </p:to>
                                    </p:set>
                                    <p:animEffect transition="in" filter="fade">
                                      <p:cBhvr>
                                        <p:cTn id="204" dur="500"/>
                                        <p:tgtEl>
                                          <p:spTgt spid="236"/>
                                        </p:tgtEl>
                                      </p:cBhvr>
                                    </p:animEffect>
                                  </p:childTnLst>
                                </p:cTn>
                              </p:par>
                              <p:par>
                                <p:cTn id="205" presetID="10" presetClass="entr" presetSubtype="0" fill="hold" nodeType="withEffect">
                                  <p:stCondLst>
                                    <p:cond delay="0"/>
                                  </p:stCondLst>
                                  <p:childTnLst>
                                    <p:set>
                                      <p:cBhvr>
                                        <p:cTn id="206" dur="1" fill="hold">
                                          <p:stCondLst>
                                            <p:cond delay="0"/>
                                          </p:stCondLst>
                                        </p:cTn>
                                        <p:tgtEl>
                                          <p:spTgt spid="240"/>
                                        </p:tgtEl>
                                        <p:attrNameLst>
                                          <p:attrName>style.visibility</p:attrName>
                                        </p:attrNameLst>
                                      </p:cBhvr>
                                      <p:to>
                                        <p:strVal val="visible"/>
                                      </p:to>
                                    </p:set>
                                    <p:animEffect transition="in" filter="fade">
                                      <p:cBhvr>
                                        <p:cTn id="207" dur="500"/>
                                        <p:tgtEl>
                                          <p:spTgt spid="240"/>
                                        </p:tgtEl>
                                      </p:cBhvr>
                                    </p:animEffect>
                                  </p:childTnLst>
                                </p:cTn>
                              </p:par>
                              <p:par>
                                <p:cTn id="208" presetID="10" presetClass="entr" presetSubtype="0" fill="hold" nodeType="withEffect">
                                  <p:stCondLst>
                                    <p:cond delay="0"/>
                                  </p:stCondLst>
                                  <p:childTnLst>
                                    <p:set>
                                      <p:cBhvr>
                                        <p:cTn id="209" dur="1" fill="hold">
                                          <p:stCondLst>
                                            <p:cond delay="0"/>
                                          </p:stCondLst>
                                        </p:cTn>
                                        <p:tgtEl>
                                          <p:spTgt spid="251"/>
                                        </p:tgtEl>
                                        <p:attrNameLst>
                                          <p:attrName>style.visibility</p:attrName>
                                        </p:attrNameLst>
                                      </p:cBhvr>
                                      <p:to>
                                        <p:strVal val="visible"/>
                                      </p:to>
                                    </p:set>
                                    <p:animEffect transition="in" filter="fade">
                                      <p:cBhvr>
                                        <p:cTn id="210"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592022" y="3258866"/>
            <a:ext cx="7787207" cy="846114"/>
          </a:xfrm>
          <a:prstGeom prst="rect">
            <a:avLst/>
          </a:prstGeom>
        </p:spPr>
        <p:txBody>
          <a:bodyPr>
            <a:normAutofit/>
          </a:bodyPr>
          <a:lstStyle/>
          <a:p>
            <a:r>
              <a:rPr lang="en-US" sz="5400" dirty="0" smtClean="0"/>
              <a:t>Video-on-demand Services</a:t>
            </a:r>
            <a:endParaRPr lang="en-US" sz="5400" dirty="0"/>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57444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z="4313" dirty="0"/>
              <a:t>Step 1: Ingest Content</a:t>
            </a:r>
          </a:p>
        </p:txBody>
      </p:sp>
      <p:sp>
        <p:nvSpPr>
          <p:cNvPr id="3" name="Content Placeholder 2"/>
          <p:cNvSpPr>
            <a:spLocks noGrp="1"/>
          </p:cNvSpPr>
          <p:nvPr>
            <p:ph sz="quarter" idx="4294967295"/>
          </p:nvPr>
        </p:nvSpPr>
        <p:spPr>
          <a:xfrm>
            <a:off x="811213" y="3378200"/>
            <a:ext cx="11380787" cy="3371850"/>
          </a:xfrm>
          <a:prstGeom prst="rect">
            <a:avLst/>
          </a:prstGeom>
        </p:spPr>
        <p:txBody>
          <a:bodyPr>
            <a:normAutofit/>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smtClean="0"/>
          </a:p>
          <a:p>
            <a:pPr lvl="2" indent="-336145"/>
            <a:r>
              <a:rPr lang="en-US" dirty="0" smtClean="0"/>
              <a:t>Storage Import/Export service to ship large amounts of media to DC</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2386544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536575" y="290513"/>
            <a:ext cx="11655425" cy="900112"/>
          </a:xfrm>
          <a:prstGeom prst="rect">
            <a:avLst/>
          </a:prstGeo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1714167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0" y="3552825"/>
            <a:ext cx="9829800" cy="2863850"/>
          </a:xfrm>
          <a:prstGeom prst="rect">
            <a:avLst/>
          </a:prstGeom>
        </p:spPr>
        <p:txBody>
          <a:bodyPr>
            <a:normAutofit/>
          </a:bodyPr>
          <a:lstStyle/>
          <a:p>
            <a:pPr marL="0" indent="0">
              <a:buNone/>
            </a:pPr>
            <a:r>
              <a:rPr lang="en-US" sz="2353" dirty="0" smtClean="0"/>
              <a:t>Microsoft Azure </a:t>
            </a:r>
            <a:r>
              <a:rPr lang="en-US" sz="2353" dirty="0"/>
              <a:t>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213511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0" y="2632075"/>
            <a:ext cx="9113838" cy="3494088"/>
          </a:xfrm>
          <a:prstGeom prst="rect">
            <a:avLst/>
          </a:prstGeom>
        </p:spPr>
        <p:txBody>
          <a:bodyPr>
            <a:normAutofit/>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3239706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111250" y="342900"/>
            <a:ext cx="11080750" cy="957263"/>
          </a:xfrm>
          <a:prstGeom prst="rect">
            <a:avLst/>
          </a:prstGeom>
        </p:spPr>
        <p:txBody>
          <a:bodyPr/>
          <a:lstStyle/>
          <a:p>
            <a:r>
              <a:rPr lang="en-US" dirty="0" smtClean="0"/>
              <a:t>Pricing and SLA</a:t>
            </a:r>
            <a:endParaRPr lang="en-US" dirty="0"/>
          </a:p>
        </p:txBody>
      </p:sp>
      <p:sp>
        <p:nvSpPr>
          <p:cNvPr id="2" name="TextBox 1"/>
          <p:cNvSpPr txBox="1"/>
          <p:nvPr/>
        </p:nvSpPr>
        <p:spPr>
          <a:xfrm>
            <a:off x="717451" y="6342381"/>
            <a:ext cx="8351004"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smtClean="0">
                <a:solidFill>
                  <a:schemeClr val="bg1"/>
                </a:solidFill>
                <a:hlinkClick r:id="rId3" tooltip="Permalink to Windows Azure Media Services Pricing Details"/>
              </a:rPr>
              <a:t>Azure </a:t>
            </a:r>
            <a:r>
              <a:rPr lang="en-US" sz="1961" i="1" dirty="0">
                <a:solidFill>
                  <a:schemeClr val="bg1"/>
                </a:solidFill>
                <a:hlinkClick r:id="rId3" tooltip="Permalink to Windows Azure Media Services Pricing Details"/>
              </a:rPr>
              <a:t>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nvPr>
        </p:nvGraphicFramePr>
        <p:xfrm>
          <a:off x="503237" y="1211263"/>
          <a:ext cx="10260911" cy="2518029"/>
        </p:xfrm>
        <a:graphic>
          <a:graphicData uri="http://schemas.openxmlformats.org/drawingml/2006/table">
            <a:tbl>
              <a:tblPr firstRow="1" bandRow="1"/>
              <a:tblGrid>
                <a:gridCol w="1434019">
                  <a:extLst>
                    <a:ext uri="{9D8B030D-6E8A-4147-A177-3AD203B41FA5}">
                      <a16:colId xmlns:a16="http://schemas.microsoft.com/office/drawing/2014/main" xmlns="" val="20000"/>
                    </a:ext>
                  </a:extLst>
                </a:gridCol>
                <a:gridCol w="2705863">
                  <a:extLst>
                    <a:ext uri="{9D8B030D-6E8A-4147-A177-3AD203B41FA5}">
                      <a16:colId xmlns:a16="http://schemas.microsoft.com/office/drawing/2014/main" xmlns="" val="20001"/>
                    </a:ext>
                  </a:extLst>
                </a:gridCol>
                <a:gridCol w="2926679">
                  <a:extLst>
                    <a:ext uri="{9D8B030D-6E8A-4147-A177-3AD203B41FA5}">
                      <a16:colId xmlns:a16="http://schemas.microsoft.com/office/drawing/2014/main" xmlns="" val="20002"/>
                    </a:ext>
                  </a:extLst>
                </a:gridCol>
                <a:gridCol w="3194350">
                  <a:extLst>
                    <a:ext uri="{9D8B030D-6E8A-4147-A177-3AD203B41FA5}">
                      <a16:colId xmlns:a16="http://schemas.microsoft.com/office/drawing/2014/main" xmlns="" val="20003"/>
                    </a:ext>
                  </a:extLst>
                </a:gridCol>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extLst>
                  <a:ext uri="{0D108BD9-81ED-4DB2-BD59-A6C34878D82A}">
                    <a16:rowId xmlns:a16="http://schemas.microsoft.com/office/drawing/2014/main" xmlns="" val="10001"/>
                  </a:ext>
                </a:extLst>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9" name="Table 8"/>
          <p:cNvGraphicFramePr>
            <a:graphicFrameLocks noGrp="1"/>
          </p:cNvGraphicFramePr>
          <p:nvPr>
            <p:extLst/>
          </p:nvPr>
        </p:nvGraphicFramePr>
        <p:xfrm>
          <a:off x="521164" y="3894694"/>
          <a:ext cx="10260911" cy="2331508"/>
        </p:xfrm>
        <a:graphic>
          <a:graphicData uri="http://schemas.openxmlformats.org/drawingml/2006/table">
            <a:tbl>
              <a:tblPr firstRow="1" bandRow="1"/>
              <a:tblGrid>
                <a:gridCol w="1434019">
                  <a:extLst>
                    <a:ext uri="{9D8B030D-6E8A-4147-A177-3AD203B41FA5}">
                      <a16:colId xmlns:a16="http://schemas.microsoft.com/office/drawing/2014/main" xmlns="" val="20000"/>
                    </a:ext>
                  </a:extLst>
                </a:gridCol>
                <a:gridCol w="2705863">
                  <a:extLst>
                    <a:ext uri="{9D8B030D-6E8A-4147-A177-3AD203B41FA5}">
                      <a16:colId xmlns:a16="http://schemas.microsoft.com/office/drawing/2014/main" xmlns="" val="20001"/>
                    </a:ext>
                  </a:extLst>
                </a:gridCol>
                <a:gridCol w="2926679">
                  <a:extLst>
                    <a:ext uri="{9D8B030D-6E8A-4147-A177-3AD203B41FA5}">
                      <a16:colId xmlns:a16="http://schemas.microsoft.com/office/drawing/2014/main" xmlns="" val="20002"/>
                    </a:ext>
                  </a:extLst>
                </a:gridCol>
                <a:gridCol w="3194350">
                  <a:extLst>
                    <a:ext uri="{9D8B030D-6E8A-4147-A177-3AD203B41FA5}">
                      <a16:colId xmlns:a16="http://schemas.microsoft.com/office/drawing/2014/main" xmlns="" val="20003"/>
                    </a:ext>
                  </a:extLst>
                </a:gridCol>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extLst>
                  <a:ext uri="{0D108BD9-81ED-4DB2-BD59-A6C34878D82A}">
                    <a16:rowId xmlns:a16="http://schemas.microsoft.com/office/drawing/2014/main" xmlns="" val="10001"/>
                  </a:ext>
                </a:extLst>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441434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Media Services workflow</a:t>
            </a:r>
            <a:br>
              <a:rPr lang="en-US" dirty="0"/>
            </a:br>
            <a:endParaRPr lang="en-US" dirty="0"/>
          </a:p>
        </p:txBody>
      </p:sp>
    </p:spTree>
    <p:extLst>
      <p:ext uri="{BB962C8B-B14F-4D97-AF65-F5344CB8AC3E}">
        <p14:creationId xmlns:p14="http://schemas.microsoft.com/office/powerpoint/2010/main" val="409624388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t>
            </a:r>
            <a:r>
              <a:rPr lang="en-US" dirty="0" smtClean="0"/>
              <a:t>and SDKs</a:t>
            </a:r>
            <a:endParaRPr lang="en-US" dirty="0"/>
          </a:p>
        </p:txBody>
      </p:sp>
      <p:sp>
        <p:nvSpPr>
          <p:cNvPr id="4" name="Text Placeholder 3"/>
          <p:cNvSpPr>
            <a:spLocks noGrp="1"/>
          </p:cNvSpPr>
          <p:nvPr>
            <p:ph type="body" sz="quarter" idx="4294967295"/>
          </p:nvPr>
        </p:nvSpPr>
        <p:spPr>
          <a:xfrm>
            <a:off x="216737" y="634660"/>
            <a:ext cx="11922125" cy="4435362"/>
          </a:xfrm>
          <a:prstGeom prst="rect">
            <a:avLst/>
          </a:prstGeom>
        </p:spPr>
        <p:txBody>
          <a:bodyPr>
            <a:normAutofit/>
          </a:bodyPr>
          <a:lstStyle/>
          <a:p>
            <a:r>
              <a:rPr lang="en-US" sz="2400" dirty="0" smtClean="0">
                <a:solidFill>
                  <a:schemeClr val="tx1"/>
                </a:solidFill>
              </a:rPr>
              <a:t>REST </a:t>
            </a:r>
            <a:r>
              <a:rPr lang="en-US" sz="2400" dirty="0">
                <a:solidFill>
                  <a:schemeClr val="tx1"/>
                </a:solidFill>
              </a:rPr>
              <a:t>API for all platforms</a:t>
            </a:r>
          </a:p>
          <a:p>
            <a:r>
              <a:rPr lang="en-US" sz="2000" dirty="0" smtClean="0">
                <a:solidFill>
                  <a:schemeClr val="tx1"/>
                </a:solidFill>
              </a:rPr>
              <a:t> Reference: 	</a:t>
            </a:r>
            <a:r>
              <a:rPr lang="en-US" sz="2000" dirty="0" smtClean="0">
                <a:solidFill>
                  <a:schemeClr val="tx1"/>
                </a:solidFill>
                <a:hlinkClick r:id="rId3"/>
              </a:rPr>
              <a:t>http</a:t>
            </a:r>
            <a:r>
              <a:rPr lang="en-US" sz="2000" dirty="0">
                <a:solidFill>
                  <a:schemeClr val="tx1"/>
                </a:solidFill>
                <a:hlinkClick r:id="rId3"/>
              </a:rPr>
              <a:t>://msdn.microsoft.com/en-us/library/windowsazure/hh973617.aspx</a:t>
            </a:r>
            <a:r>
              <a:rPr lang="en-US" sz="2000" dirty="0">
                <a:solidFill>
                  <a:schemeClr val="tx1"/>
                </a:solidFill>
              </a:rPr>
              <a:t> </a:t>
            </a:r>
          </a:p>
          <a:p>
            <a:endParaRPr lang="en-US" sz="2000" dirty="0">
              <a:solidFill>
                <a:schemeClr val="tx1"/>
              </a:solidFill>
            </a:endParaRPr>
          </a:p>
          <a:p>
            <a:r>
              <a:rPr lang="en-US" sz="2400" dirty="0">
                <a:solidFill>
                  <a:schemeClr val="tx1"/>
                </a:solidFill>
              </a:rPr>
              <a:t>.NET library </a:t>
            </a:r>
          </a:p>
          <a:p>
            <a:r>
              <a:rPr lang="en-US" sz="2000" dirty="0" smtClean="0">
                <a:solidFill>
                  <a:schemeClr val="tx1"/>
                </a:solidFill>
              </a:rPr>
              <a:t> </a:t>
            </a:r>
            <a:r>
              <a:rPr lang="en-US" sz="2000" dirty="0" err="1" smtClean="0">
                <a:solidFill>
                  <a:schemeClr val="tx1"/>
                </a:solidFill>
              </a:rPr>
              <a:t>Nuget</a:t>
            </a:r>
            <a:r>
              <a:rPr lang="en-US" sz="2000" dirty="0" smtClean="0">
                <a:solidFill>
                  <a:schemeClr val="tx1"/>
                </a:solidFill>
              </a:rPr>
              <a:t> package:</a:t>
            </a:r>
            <a:r>
              <a:rPr lang="en-US" sz="2000" dirty="0">
                <a:solidFill>
                  <a:schemeClr val="tx1"/>
                </a:solidFill>
              </a:rPr>
              <a:t>	</a:t>
            </a:r>
            <a:r>
              <a:rPr lang="en-US" sz="2000" dirty="0" smtClean="0">
                <a:solidFill>
                  <a:schemeClr val="tx1"/>
                </a:solidFill>
                <a:hlinkClick r:id="rId4"/>
              </a:rPr>
              <a:t>https</a:t>
            </a:r>
            <a:r>
              <a:rPr lang="en-US" sz="2000" dirty="0">
                <a:solidFill>
                  <a:schemeClr val="tx1"/>
                </a:solidFill>
                <a:hlinkClick r:id="rId4"/>
              </a:rPr>
              <a:t>://nuget.org/packages/windowsazure.mediaservices</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5"/>
              </a:rPr>
              <a:t>https</a:t>
            </a:r>
            <a:r>
              <a:rPr lang="en-US" sz="2000" dirty="0">
                <a:solidFill>
                  <a:schemeClr val="tx1"/>
                </a:solidFill>
                <a:hlinkClick r:id="rId5"/>
              </a:rPr>
              <a:t>://github.com/Azure/azure-sdk-for-media-services</a:t>
            </a:r>
            <a:endParaRPr lang="en-US" sz="2000" dirty="0">
              <a:solidFill>
                <a:schemeClr val="tx1"/>
              </a:solidFill>
            </a:endParaRPr>
          </a:p>
          <a:p>
            <a:r>
              <a:rPr lang="en-US" sz="2000" dirty="0" smtClean="0">
                <a:solidFill>
                  <a:schemeClr val="tx1"/>
                </a:solidFill>
              </a:rPr>
              <a:t> Extensions </a:t>
            </a:r>
            <a:r>
              <a:rPr lang="en-US" sz="2000" dirty="0">
                <a:solidFill>
                  <a:schemeClr val="tx1"/>
                </a:solidFill>
              </a:rPr>
              <a:t>for .NET SDK: </a:t>
            </a:r>
            <a:r>
              <a:rPr lang="en-US" sz="2000" dirty="0">
                <a:solidFill>
                  <a:schemeClr val="tx1"/>
                </a:solidFill>
                <a:hlinkClick r:id="rId6"/>
              </a:rPr>
              <a:t>https://github.com/sazure/azure-sdk-for-media-services-extensions</a:t>
            </a:r>
            <a:endParaRPr lang="en-US" sz="2000" dirty="0">
              <a:solidFill>
                <a:schemeClr val="tx1"/>
              </a:solidFill>
            </a:endParaRPr>
          </a:p>
          <a:p>
            <a:endParaRPr lang="en-US" sz="2000" dirty="0">
              <a:solidFill>
                <a:schemeClr val="tx1"/>
              </a:solidFill>
            </a:endParaRPr>
          </a:p>
          <a:p>
            <a:r>
              <a:rPr lang="en-US" sz="2400" dirty="0">
                <a:solidFill>
                  <a:schemeClr val="tx1"/>
                </a:solidFill>
              </a:rPr>
              <a:t>PHP Library </a:t>
            </a:r>
            <a:r>
              <a:rPr lang="en-US" sz="2400" dirty="0" smtClean="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smtClean="0">
                <a:solidFill>
                  <a:schemeClr val="tx1"/>
                </a:solidFill>
              </a:rPr>
              <a:t>: 	</a:t>
            </a:r>
            <a:r>
              <a:rPr lang="en-US" sz="2000" dirty="0" smtClean="0">
                <a:solidFill>
                  <a:schemeClr val="tx1"/>
                </a:solidFill>
                <a:hlinkClick r:id="rId7"/>
              </a:rPr>
              <a:t>https://github.com/windowsazure/azure-sdk-for-php</a:t>
            </a:r>
            <a:endParaRPr lang="en-US" sz="2000" dirty="0" smtClean="0">
              <a:solidFill>
                <a:schemeClr val="tx1"/>
              </a:solidFill>
            </a:endParaRPr>
          </a:p>
          <a:p>
            <a:r>
              <a:rPr lang="en-US" sz="2000" dirty="0" smtClean="0">
                <a:solidFill>
                  <a:schemeClr val="tx1"/>
                </a:solidFill>
              </a:rPr>
              <a:t> Open </a:t>
            </a:r>
            <a:r>
              <a:rPr lang="en-US" sz="2000" dirty="0">
                <a:solidFill>
                  <a:schemeClr val="tx1"/>
                </a:solidFill>
              </a:rPr>
              <a:t>Tech blog with demo: </a:t>
            </a:r>
            <a:r>
              <a:rPr lang="en-US" sz="2000" dirty="0">
                <a:solidFill>
                  <a:schemeClr val="tx1"/>
                </a:solidFill>
                <a:hlinkClick r:id="rId8"/>
              </a:rPr>
              <a:t>http://msopentech.com/blog/2014/01/23/ms-open-technologies-enhances-open-source-php-sdk-windows-azure/</a:t>
            </a:r>
            <a:endParaRPr lang="en-US" sz="2000" dirty="0">
              <a:solidFill>
                <a:schemeClr val="tx1"/>
              </a:solidFill>
            </a:endParaRPr>
          </a:p>
          <a:p>
            <a:endParaRPr lang="en-US" sz="3300" dirty="0">
              <a:solidFill>
                <a:schemeClr val="tx1"/>
              </a:solidFill>
            </a:endParaRPr>
          </a:p>
        </p:txBody>
      </p:sp>
      <p:pic>
        <p:nvPicPr>
          <p:cNvPr id="5" name="Picture 2" descr="http://matthewhartman.github.io/base/images/githu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78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Media Services APIs and </a:t>
            </a:r>
            <a:r>
              <a:rPr lang="en-US" dirty="0" smtClean="0"/>
              <a:t>SDKs</a:t>
            </a:r>
            <a:endParaRPr lang="en-US" dirty="0"/>
          </a:p>
        </p:txBody>
      </p:sp>
      <p:sp>
        <p:nvSpPr>
          <p:cNvPr id="4" name="Text Placeholder 3"/>
          <p:cNvSpPr>
            <a:spLocks noGrp="1"/>
          </p:cNvSpPr>
          <p:nvPr>
            <p:ph type="body" sz="quarter" idx="4294967295"/>
          </p:nvPr>
        </p:nvSpPr>
        <p:spPr>
          <a:xfrm>
            <a:off x="269875" y="1196976"/>
            <a:ext cx="11922125" cy="4044496"/>
          </a:xfrm>
          <a:prstGeom prst="rect">
            <a:avLst/>
          </a:prstGeom>
        </p:spPr>
        <p:txBody>
          <a:bodyPr>
            <a:normAutofit/>
          </a:bodyPr>
          <a:lstStyle/>
          <a:p>
            <a:r>
              <a:rPr lang="en-US" sz="2400" dirty="0">
                <a:solidFill>
                  <a:schemeClr val="tx1"/>
                </a:solidFill>
              </a:rPr>
              <a:t>JAVA library </a:t>
            </a:r>
          </a:p>
          <a:p>
            <a:r>
              <a:rPr lang="en-US" sz="2000" dirty="0" smtClean="0">
                <a:solidFill>
                  <a:schemeClr val="tx1"/>
                </a:solidFill>
              </a:rPr>
              <a:t> Windows </a:t>
            </a:r>
            <a:r>
              <a:rPr lang="en-US" sz="2000" dirty="0">
                <a:solidFill>
                  <a:schemeClr val="tx1"/>
                </a:solidFill>
              </a:rPr>
              <a:t>/ Mac / Linux: </a:t>
            </a:r>
            <a:r>
              <a:rPr lang="en-US" sz="2000" dirty="0" smtClean="0">
                <a:solidFill>
                  <a:schemeClr val="tx1"/>
                </a:solidFill>
                <a:hlinkClick r:id="rId3"/>
              </a:rPr>
              <a:t>http</a:t>
            </a:r>
            <a:r>
              <a:rPr lang="en-US" sz="2000" dirty="0">
                <a:solidFill>
                  <a:schemeClr val="tx1"/>
                </a:solidFill>
                <a:hlinkClick r:id="rId3"/>
              </a:rPr>
              <a:t>://www.windowsazure.com/en-us/develop/java/java-home</a:t>
            </a:r>
            <a:r>
              <a:rPr lang="en-US" sz="2000" dirty="0">
                <a:solidFill>
                  <a:schemeClr val="tx1"/>
                </a:solidFill>
              </a:rPr>
              <a:t>  </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smtClean="0">
                <a:solidFill>
                  <a:schemeClr val="tx1"/>
                </a:solidFill>
              </a:rPr>
              <a:t> </a:t>
            </a:r>
            <a:r>
              <a:rPr lang="en-US" sz="2000" dirty="0" smtClean="0">
                <a:solidFill>
                  <a:schemeClr val="tx1"/>
                </a:solidFill>
                <a:hlinkClick r:id="rId4"/>
              </a:rPr>
              <a:t>https</a:t>
            </a:r>
            <a:r>
              <a:rPr lang="en-US" sz="2000" dirty="0">
                <a:solidFill>
                  <a:schemeClr val="tx1"/>
                </a:solidFill>
                <a:hlinkClick r:id="rId4"/>
              </a:rPr>
              <a:t>://github.com/windowsazure/azure-sdk-for-java/</a:t>
            </a:r>
            <a:r>
              <a:rPr lang="en-US" sz="2000" dirty="0">
                <a:solidFill>
                  <a:schemeClr val="tx1"/>
                </a:solidFill>
              </a:rPr>
              <a:t> </a:t>
            </a:r>
          </a:p>
          <a:p>
            <a:endParaRPr lang="en-US" sz="2000" dirty="0">
              <a:solidFill>
                <a:schemeClr val="tx1"/>
              </a:solidFill>
            </a:endParaRPr>
          </a:p>
          <a:p>
            <a:r>
              <a:rPr lang="en-US" sz="2400" dirty="0">
                <a:solidFill>
                  <a:schemeClr val="tx1"/>
                </a:solidFill>
              </a:rPr>
              <a:t>PowerShell </a:t>
            </a:r>
            <a:r>
              <a:rPr lang="en-US" sz="2400" dirty="0" err="1">
                <a:solidFill>
                  <a:schemeClr val="tx1"/>
                </a:solidFill>
              </a:rPr>
              <a:t>cmdlets</a:t>
            </a:r>
            <a:endParaRPr lang="en-US" sz="2400" dirty="0">
              <a:solidFill>
                <a:schemeClr val="tx1"/>
              </a:solidFill>
            </a:endParaRPr>
          </a:p>
          <a:p>
            <a:r>
              <a:rPr lang="en-US" sz="2000" dirty="0" smtClean="0">
                <a:solidFill>
                  <a:schemeClr val="tx1"/>
                </a:solidFill>
              </a:rPr>
              <a:t> How </a:t>
            </a:r>
            <a:r>
              <a:rPr lang="en-US" sz="2000" dirty="0">
                <a:solidFill>
                  <a:schemeClr val="tx1"/>
                </a:solidFill>
              </a:rPr>
              <a:t>to use: </a:t>
            </a:r>
            <a:r>
              <a:rPr lang="en-US" sz="2000" dirty="0">
                <a:solidFill>
                  <a:schemeClr val="tx1"/>
                </a:solidFill>
                <a:hlinkClick r:id="rId5"/>
              </a:rPr>
              <a:t>http://www.gtrifonov.com/2013/08/24/how-to-use-windows-azure-powershell-for-media-services/</a:t>
            </a:r>
            <a:endParaRPr lang="en-US" sz="2000" dirty="0">
              <a:solidFill>
                <a:schemeClr val="tx1"/>
              </a:solidFill>
            </a:endParaRPr>
          </a:p>
          <a:p>
            <a:endParaRPr lang="en-US" sz="2000" dirty="0">
              <a:solidFill>
                <a:schemeClr val="tx1"/>
              </a:solidFill>
            </a:endParaRPr>
          </a:p>
          <a:p>
            <a:r>
              <a:rPr lang="en-US" sz="2400" dirty="0">
                <a:solidFill>
                  <a:schemeClr val="tx1"/>
                </a:solidFill>
              </a:rPr>
              <a:t>Node.js library</a:t>
            </a:r>
          </a:p>
          <a:p>
            <a:r>
              <a:rPr lang="en-US" sz="2000" dirty="0" smtClean="0">
                <a:solidFill>
                  <a:schemeClr val="tx1"/>
                </a:solidFill>
              </a:rPr>
              <a:t> </a:t>
            </a:r>
            <a:r>
              <a:rPr lang="en-US" sz="2000" dirty="0" err="1" smtClean="0">
                <a:solidFill>
                  <a:schemeClr val="tx1"/>
                </a:solidFill>
              </a:rPr>
              <a:t>GitHub</a:t>
            </a:r>
            <a:r>
              <a:rPr lang="en-US" sz="2000" dirty="0">
                <a:solidFill>
                  <a:schemeClr val="tx1"/>
                </a:solidFill>
              </a:rPr>
              <a:t>: </a:t>
            </a:r>
            <a:r>
              <a:rPr lang="en-US" sz="2000" dirty="0">
                <a:solidFill>
                  <a:schemeClr val="tx1"/>
                </a:solidFill>
                <a:hlinkClick r:id="rId6"/>
              </a:rPr>
              <a:t>https://github.com/fritzy/node-azure-media</a:t>
            </a:r>
            <a:endParaRPr lang="en-US" sz="2000" dirty="0">
              <a:solidFill>
                <a:schemeClr val="tx1"/>
              </a:solidFill>
            </a:endParaRPr>
          </a:p>
          <a:p>
            <a:endParaRPr lang="en-US" sz="2000" dirty="0">
              <a:solidFill>
                <a:schemeClr val="tx1"/>
              </a:solidFill>
            </a:endParaRPr>
          </a:p>
        </p:txBody>
      </p:sp>
      <p:pic>
        <p:nvPicPr>
          <p:cNvPr id="6"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25002" y="634660"/>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89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Online Media Today</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What </a:t>
            </a:r>
            <a:r>
              <a:rPr lang="en-US" sz="4000" dirty="0">
                <a:sym typeface="Wingdings" panose="05000000000000000000" pitchFamily="2" charset="2"/>
              </a:rPr>
              <a:t>is Azure Media Services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Architecture </a:t>
            </a:r>
            <a:r>
              <a:rPr lang="en-US" sz="4000" dirty="0">
                <a:sym typeface="Wingdings" panose="05000000000000000000" pitchFamily="2" charset="2"/>
              </a:rPr>
              <a:t>and Features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Video-on-demand </a:t>
            </a:r>
            <a:r>
              <a:rPr lang="en-US" sz="4000" dirty="0">
                <a:sym typeface="Wingdings" panose="05000000000000000000" pitchFamily="2" charset="2"/>
              </a:rPr>
              <a:t>service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Dynamic </a:t>
            </a:r>
            <a:r>
              <a:rPr lang="en-US" sz="4000" dirty="0">
                <a:sym typeface="Wingdings" panose="05000000000000000000" pitchFamily="2" charset="2"/>
              </a:rPr>
              <a:t>packaging </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Securing </a:t>
            </a:r>
            <a:r>
              <a:rPr lang="en-US" sz="4000" dirty="0">
                <a:sym typeface="Wingdings" panose="05000000000000000000" pitchFamily="2" charset="2"/>
              </a:rPr>
              <a:t>your media</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Live </a:t>
            </a:r>
            <a:r>
              <a:rPr lang="en-US" sz="4000" dirty="0">
                <a:sym typeface="Wingdings" panose="05000000000000000000" pitchFamily="2" charset="2"/>
              </a:rPr>
              <a:t>Streaming service</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Dynamic </a:t>
            </a:r>
            <a:r>
              <a:rPr lang="en-US" dirty="0"/>
              <a:t>Packaging</a:t>
            </a:r>
          </a:p>
        </p:txBody>
      </p:sp>
    </p:spTree>
    <p:extLst>
      <p:ext uri="{BB962C8B-B14F-4D97-AF65-F5344CB8AC3E}">
        <p14:creationId xmlns:p14="http://schemas.microsoft.com/office/powerpoint/2010/main" val="108877149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150813"/>
            <a:ext cx="11655425" cy="900112"/>
          </a:xfrm>
          <a:prstGeom prst="rect">
            <a:avLst/>
          </a:prstGeom>
        </p:spPr>
        <p:txBody>
          <a:bodyPr/>
          <a:lstStyle/>
          <a:p>
            <a:r>
              <a:rPr lang="en-US" sz="3921" dirty="0" smtClean="0"/>
              <a:t>Dynamic </a:t>
            </a:r>
            <a:r>
              <a:rPr lang="en-US" sz="3921" dirty="0"/>
              <a:t>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749160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 How to use dynamic packaging feature to produce SS, HLS and DASH content</a:t>
            </a:r>
          </a:p>
        </p:txBody>
      </p:sp>
    </p:spTree>
    <p:extLst>
      <p:ext uri="{BB962C8B-B14F-4D97-AF65-F5344CB8AC3E}">
        <p14:creationId xmlns:p14="http://schemas.microsoft.com/office/powerpoint/2010/main" val="38622209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sz="quarter" idx="10"/>
          </p:nvPr>
        </p:nvSpPr>
        <p:spPr/>
        <p:txBody>
          <a:bodyPr>
            <a:normAutofit/>
          </a:bodyPr>
          <a:lstStyle/>
          <a:p>
            <a:r>
              <a:rPr lang="en-US" sz="2400" dirty="0" smtClean="0"/>
              <a:t>Full demo code at:</a:t>
            </a:r>
          </a:p>
          <a:p>
            <a:pPr lvl="1"/>
            <a:r>
              <a:rPr lang="en-US" dirty="0">
                <a:hlinkClick r:id="rId2" tooltip="Permalink to Introducing Extensions for Windows Azure Media Services .NET SDK"/>
              </a:rPr>
              <a:t>Introducing Extensions for </a:t>
            </a:r>
            <a:r>
              <a:rPr lang="en-US" dirty="0" smtClean="0">
                <a:hlinkClick r:id="rId2" tooltip="Permalink to Introducing Extensions for Windows Azure Media Services .NET SDK"/>
              </a:rPr>
              <a:t>Microsoft Azure </a:t>
            </a:r>
            <a:r>
              <a:rPr lang="en-US" dirty="0">
                <a:hlinkClick r:id="rId2" tooltip="Permalink to Introducing Extensions for Windows Azure Media Services .NET SDK"/>
              </a:rPr>
              <a:t>Media Services .NET SDK</a:t>
            </a:r>
            <a:endParaRPr lang="en-US" dirty="0"/>
          </a:p>
          <a:p>
            <a:pPr lvl="1">
              <a:lnSpc>
                <a:spcPct val="170000"/>
              </a:lnSpc>
            </a:pPr>
            <a:r>
              <a:rPr lang="en-US" dirty="0" smtClean="0">
                <a:hlinkClick r:id="rId3" tooltip="Permalink to Demo – how to create HLS and Smooth Streaming assets using dynamic packaging"/>
              </a:rPr>
              <a:t>Demo </a:t>
            </a:r>
            <a:r>
              <a:rPr lang="en-US" dirty="0">
                <a:hlinkClick r:id="rId3" tooltip="Permalink to Demo – how to create HLS and Smooth Streaming assets using dynamic packaging"/>
              </a:rPr>
              <a:t>– how to create HLS and Smooth Streaming assets using dynamic packaging</a:t>
            </a:r>
            <a:r>
              <a:rPr lang="en-US" dirty="0"/>
              <a:t> </a:t>
            </a:r>
            <a:endParaRPr lang="en-US" dirty="0" smtClean="0"/>
          </a:p>
          <a:p>
            <a:pPr marL="336076" lvl="1" indent="0">
              <a:lnSpc>
                <a:spcPct val="170000"/>
              </a:lnSpc>
              <a:buNone/>
            </a:pPr>
            <a:r>
              <a:rPr lang="en-US" dirty="0"/>
              <a:t>	</a:t>
            </a:r>
            <a:r>
              <a:rPr lang="en-US" dirty="0" smtClean="0"/>
              <a:t>By </a:t>
            </a:r>
            <a:r>
              <a:rPr lang="en-US" dirty="0" err="1"/>
              <a:t>Mingfei</a:t>
            </a:r>
            <a:r>
              <a:rPr lang="en-US" dirty="0"/>
              <a:t> </a:t>
            </a:r>
            <a:r>
              <a:rPr lang="en-US" dirty="0" smtClean="0"/>
              <a:t>Yan</a:t>
            </a:r>
          </a:p>
          <a:p>
            <a:pPr marL="336076" lvl="1" indent="0">
              <a:lnSpc>
                <a:spcPct val="170000"/>
              </a:lnSpc>
              <a:buNone/>
            </a:pPr>
            <a:endParaRPr lang="en-US" sz="2400" dirty="0" smtClean="0"/>
          </a:p>
          <a:p>
            <a:r>
              <a:rPr lang="en-US" sz="2400" dirty="0" smtClean="0"/>
              <a:t>Other readings:</a:t>
            </a:r>
          </a:p>
          <a:p>
            <a:pPr lvl="1"/>
            <a:r>
              <a:rPr lang="en-US" dirty="0">
                <a:hlinkClick r:id="rId4"/>
              </a:rPr>
              <a:t>Dynamic packaging and Encoding and Reserved units</a:t>
            </a:r>
            <a:r>
              <a:rPr lang="en-US" dirty="0"/>
              <a:t> </a:t>
            </a:r>
            <a:endParaRPr lang="en-US" dirty="0" smtClean="0"/>
          </a:p>
          <a:p>
            <a:pPr marL="336076" lvl="1" indent="0">
              <a:buNone/>
            </a:pPr>
            <a:r>
              <a:rPr lang="en-US" dirty="0"/>
              <a:t>	</a:t>
            </a:r>
            <a:r>
              <a:rPr lang="en-US" dirty="0" smtClean="0"/>
              <a:t>By </a:t>
            </a:r>
            <a:r>
              <a:rPr lang="en-US" dirty="0"/>
              <a:t>Nick Drouin</a:t>
            </a:r>
          </a:p>
        </p:txBody>
      </p:sp>
    </p:spTree>
    <p:extLst>
      <p:ext uri="{BB962C8B-B14F-4D97-AF65-F5344CB8AC3E}">
        <p14:creationId xmlns:p14="http://schemas.microsoft.com/office/powerpoint/2010/main" val="205131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Securing your media with Azure Media Services</a:t>
            </a:r>
          </a:p>
        </p:txBody>
      </p:sp>
    </p:spTree>
    <p:extLst>
      <p:ext uri="{BB962C8B-B14F-4D97-AF65-F5344CB8AC3E}">
        <p14:creationId xmlns:p14="http://schemas.microsoft.com/office/powerpoint/2010/main" val="23702404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0" y="142875"/>
            <a:ext cx="11652250" cy="893763"/>
          </a:xfrm>
          <a:prstGeom prst="rect">
            <a:avLst/>
          </a:prstGeo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grpSp>
        <p:nvGrpSpPr>
          <p:cNvPr id="8" name="Group 7"/>
          <p:cNvGrpSpPr/>
          <p:nvPr/>
        </p:nvGrpSpPr>
        <p:grpSpPr>
          <a:xfrm>
            <a:off x="757991" y="3946493"/>
            <a:ext cx="1647367" cy="1167299"/>
            <a:chOff x="725054" y="3937486"/>
            <a:chExt cx="1647367" cy="1167299"/>
          </a:xfrm>
        </p:grpSpPr>
        <p:sp>
          <p:nvSpPr>
            <p:cNvPr id="7" name="Rectangle 6"/>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247516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solidFill>
                  <a:schemeClr val="bg1"/>
                </a:soli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1453129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bg1">
                    <a:lumMod val="75000"/>
                  </a:schemeClr>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marL="448107" lvl="1" indent="-448107" defTabSz="914166">
              <a:spcBef>
                <a:spcPct val="20000"/>
              </a:spcBef>
            </a:pPr>
            <a:r>
              <a:rPr lang="en-US" sz="2745" dirty="0">
                <a:solidFill>
                  <a:schemeClr val="bg1">
                    <a:lumMod val="75000"/>
                  </a:schemeClr>
                </a:solidFill>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25790206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bg1"/>
                </a:solidFill>
              </a:rPr>
              <a:t>Define: </a:t>
            </a:r>
          </a:p>
          <a:p>
            <a:pPr marL="285695" indent="-285695" defTabSz="914225">
              <a:buFont typeface="Arial" panose="020B0604020202020204" pitchFamily="34" charset="0"/>
              <a:buChar char="•"/>
            </a:pPr>
            <a:r>
              <a:rPr lang="en-US" sz="1600" dirty="0">
                <a:solidFill>
                  <a:schemeClr val="bg1"/>
                </a:solidFill>
              </a:rPr>
              <a:t>Asset Delivery Policy: Dynamic Encryption</a:t>
            </a:r>
          </a:p>
          <a:p>
            <a:pPr marL="285695" indent="-285695" defTabSz="914225">
              <a:buFont typeface="Arial" panose="020B0604020202020204" pitchFamily="34" charset="0"/>
              <a:buChar char="•"/>
            </a:pPr>
            <a:r>
              <a:rPr lang="en-US" sz="1600" dirty="0">
                <a:solidFill>
                  <a:schemeClr val="bg1"/>
                </a:solidFill>
              </a:rPr>
              <a:t>Content Key</a:t>
            </a:r>
          </a:p>
          <a:p>
            <a:pPr marL="285695" indent="-285695" defTabSz="914225">
              <a:buFont typeface="Arial" panose="020B0604020202020204" pitchFamily="34" charset="0"/>
              <a:buChar char="•"/>
            </a:pPr>
            <a:r>
              <a:rPr lang="en-US" sz="1600" dirty="0">
                <a:solidFill>
                  <a:schemeClr val="bg1"/>
                </a:solidFill>
              </a:rPr>
              <a:t>Content Key Authorization policy </a:t>
            </a:r>
          </a:p>
          <a:p>
            <a:pPr marL="742808" lvl="1" indent="-285695" defTabSz="914225">
              <a:buFont typeface="Arial" panose="020B0604020202020204" pitchFamily="34" charset="0"/>
              <a:buChar char="•"/>
            </a:pPr>
            <a:r>
              <a:rPr lang="en-US" sz="1600" dirty="0">
                <a:solidFill>
                  <a:schemeClr val="bg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775524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solidFill>
                  <a:schemeClr val="bg1"/>
                </a:solidFill>
              </a:rPr>
              <a:t>Pre-encrypted PlayReady file:</a:t>
            </a:r>
          </a:p>
          <a:p>
            <a:r>
              <a:rPr lang="en-US" dirty="0">
                <a:solidFill>
                  <a:schemeClr val="bg1"/>
                </a:solidFill>
              </a:rPr>
              <a:t>License Acquisition URL</a:t>
            </a:r>
          </a:p>
          <a:p>
            <a:r>
              <a:rPr lang="en-US" dirty="0">
                <a:solidFill>
                  <a:schemeClr val="bg1"/>
                </a:solidFill>
              </a:rPr>
              <a:t>Key ID</a:t>
            </a:r>
          </a:p>
          <a:p>
            <a:r>
              <a:rPr lang="en-US" dirty="0">
                <a:solidFill>
                  <a:schemeClr val="bg1"/>
                </a:solidFill>
              </a:rPr>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4020159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 grpId="0" animBg="1"/>
      <p:bldP spid="6" grpId="0" animBg="1"/>
      <p:bldP spid="14" grpId="0" animBg="1"/>
      <p:bldP spid="36" grpId="0"/>
      <p:bldP spid="42" grpId="0" animBg="1"/>
      <p:bldP spid="51" grpId="0"/>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332038" y="2600325"/>
            <a:ext cx="9859962" cy="895350"/>
          </a:xfrm>
          <a:prstGeom prst="rect">
            <a:avLst/>
          </a:prstGeo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8154253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 Protecting Smooth Streaming and MPEG DASH with PlayReady</a:t>
            </a:r>
            <a:endParaRPr lang="en-US" sz="4400" dirty="0"/>
          </a:p>
        </p:txBody>
      </p:sp>
    </p:spTree>
    <p:extLst>
      <p:ext uri="{BB962C8B-B14F-4D97-AF65-F5344CB8AC3E}">
        <p14:creationId xmlns:p14="http://schemas.microsoft.com/office/powerpoint/2010/main" val="12648108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400" dirty="0" smtClean="0"/>
              <a:t>Useful information</a:t>
            </a:r>
            <a:br>
              <a:rPr lang="en-US" sz="4400" dirty="0" smtClean="0"/>
            </a:br>
            <a:r>
              <a:rPr lang="en-US" sz="4400" dirty="0" smtClean="0"/>
              <a:t>Secure delivery</a:t>
            </a:r>
            <a:endParaRPr lang="en-US" sz="4400" dirty="0"/>
          </a:p>
        </p:txBody>
      </p:sp>
      <p:sp>
        <p:nvSpPr>
          <p:cNvPr id="4" name="Text Placeholder 3"/>
          <p:cNvSpPr>
            <a:spLocks noGrp="1"/>
          </p:cNvSpPr>
          <p:nvPr>
            <p:ph sz="quarter" idx="10"/>
          </p:nvPr>
        </p:nvSpPr>
        <p:spPr/>
        <p:txBody>
          <a:bodyPr>
            <a:normAutofit/>
          </a:bodyPr>
          <a:lstStyle/>
          <a:p>
            <a:r>
              <a:rPr lang="en-US" sz="2600" dirty="0" smtClean="0"/>
              <a:t>Overview:</a:t>
            </a:r>
          </a:p>
          <a:p>
            <a:pPr marL="342900" indent="-342900">
              <a:buFont typeface="Arial" panose="020B0604020202020204" pitchFamily="34" charset="0"/>
              <a:buChar char="•"/>
            </a:pPr>
            <a:r>
              <a:rPr lang="en-US" sz="2353" dirty="0">
                <a:hlinkClick r:id="rId3"/>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dirty="0">
                <a:hlinkClick r:id="rId4"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5"/>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2353" dirty="0">
                <a:hlinkClick r:id="rId6"/>
              </a:rPr>
              <a:t>Introducing the New Office 365 Video Experience</a:t>
            </a:r>
            <a:endParaRPr lang="en-US" sz="2353" dirty="0"/>
          </a:p>
          <a:p>
            <a:endParaRPr lang="en-US" dirty="0" smtClean="0"/>
          </a:p>
        </p:txBody>
      </p:sp>
    </p:spTree>
    <p:extLst>
      <p:ext uri="{BB962C8B-B14F-4D97-AF65-F5344CB8AC3E}">
        <p14:creationId xmlns:p14="http://schemas.microsoft.com/office/powerpoint/2010/main" val="363343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2">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grpSp>
        <p:nvGrpSpPr>
          <p:cNvPr id="47" name="Group 46"/>
          <p:cNvGrpSpPr/>
          <p:nvPr/>
        </p:nvGrpSpPr>
        <p:grpSpPr>
          <a:xfrm>
            <a:off x="757991" y="3946493"/>
            <a:ext cx="1647367" cy="1167299"/>
            <a:chOff x="725054" y="3937486"/>
            <a:chExt cx="1647367" cy="1167299"/>
          </a:xfrm>
        </p:grpSpPr>
        <p:sp>
          <p:nvSpPr>
            <p:cNvPr id="48" name="Rectangle 47"/>
            <p:cNvSpPr/>
            <p:nvPr/>
          </p:nvSpPr>
          <p:spPr>
            <a:xfrm>
              <a:off x="725054" y="3937486"/>
              <a:ext cx="1647367" cy="11672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5307" y="3937486"/>
              <a:ext cx="1145590" cy="1167299"/>
            </a:xfrm>
            <a:prstGeom prst="rect">
              <a:avLst/>
            </a:prstGeom>
          </p:spPr>
        </p:pic>
      </p:grpSp>
    </p:spTree>
    <p:extLst>
      <p:ext uri="{BB962C8B-B14F-4D97-AF65-F5344CB8AC3E}">
        <p14:creationId xmlns:p14="http://schemas.microsoft.com/office/powerpoint/2010/main" val="97467147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0" name="Rectangle 19"/>
          <p:cNvSpPr/>
          <p:nvPr/>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1" name="Rectangle 20"/>
          <p:cNvSpPr/>
          <p:nvPr/>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2" name="Rectangle 21"/>
          <p:cNvSpPr/>
          <p:nvPr/>
        </p:nvSpPr>
        <p:spPr bwMode="gray">
          <a:xfrm flipH="1">
            <a:off x="6544212" y="5474485"/>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3" name="Rectangle 22"/>
          <p:cNvSpPr/>
          <p:nvPr/>
        </p:nvSpPr>
        <p:spPr bwMode="gray">
          <a:xfrm flipH="1">
            <a:off x="7291822" y="5639899"/>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4" name="Rectangle 23"/>
          <p:cNvSpPr/>
          <p:nvPr/>
        </p:nvSpPr>
        <p:spPr bwMode="gray">
          <a:xfrm flipH="1">
            <a:off x="7052181" y="6005236"/>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2" name="Title 1"/>
          <p:cNvSpPr>
            <a:spLocks noGrp="1"/>
          </p:cNvSpPr>
          <p:nvPr>
            <p:ph type="title" idx="4294967295"/>
          </p:nvPr>
        </p:nvSpPr>
        <p:spPr>
          <a:xfrm>
            <a:off x="0" y="1711325"/>
            <a:ext cx="12192000" cy="1044575"/>
          </a:xfrm>
          <a:prstGeom prst="rect">
            <a:avLst/>
          </a:prstGeo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5"/>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782779"/>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9202" y="5368074"/>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400205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850" fill="hold"/>
                                        <p:tgtEl>
                                          <p:spTgt spid="21"/>
                                        </p:tgtEl>
                                        <p:attrNameLst>
                                          <p:attrName>ppt_x</p:attrName>
                                        </p:attrNameLst>
                                      </p:cBhvr>
                                      <p:tavLst>
                                        <p:tav tm="0">
                                          <p:val>
                                            <p:strVal val="0-#ppt_w/2"/>
                                          </p:val>
                                        </p:tav>
                                        <p:tav tm="100000">
                                          <p:val>
                                            <p:strVal val="#ppt_x"/>
                                          </p:val>
                                        </p:tav>
                                      </p:tavLst>
                                    </p:anim>
                                    <p:anim calcmode="lin" valueType="num">
                                      <p:cBhvr additive="base">
                                        <p:cTn id="8" dur="8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850" fill="hold"/>
                                        <p:tgtEl>
                                          <p:spTgt spid="20"/>
                                        </p:tgtEl>
                                        <p:attrNameLst>
                                          <p:attrName>ppt_x</p:attrName>
                                        </p:attrNameLst>
                                      </p:cBhvr>
                                      <p:tavLst>
                                        <p:tav tm="0">
                                          <p:val>
                                            <p:strVal val="1+#ppt_w/2"/>
                                          </p:val>
                                        </p:tav>
                                        <p:tav tm="100000">
                                          <p:val>
                                            <p:strVal val="#ppt_x"/>
                                          </p:val>
                                        </p:tav>
                                      </p:tavLst>
                                    </p:anim>
                                    <p:anim calcmode="lin" valueType="num">
                                      <p:cBhvr additive="base">
                                        <p:cTn id="12" dur="8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850" fill="hold"/>
                                        <p:tgtEl>
                                          <p:spTgt spid="22"/>
                                        </p:tgtEl>
                                        <p:attrNameLst>
                                          <p:attrName>ppt_x</p:attrName>
                                        </p:attrNameLst>
                                      </p:cBhvr>
                                      <p:tavLst>
                                        <p:tav tm="0">
                                          <p:val>
                                            <p:strVal val="1+#ppt_w/2"/>
                                          </p:val>
                                        </p:tav>
                                        <p:tav tm="100000">
                                          <p:val>
                                            <p:strVal val="#ppt_x"/>
                                          </p:val>
                                        </p:tav>
                                      </p:tavLst>
                                    </p:anim>
                                    <p:anim calcmode="lin" valueType="num">
                                      <p:cBhvr additive="base">
                                        <p:cTn id="16" dur="85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850" fill="hold"/>
                                        <p:tgtEl>
                                          <p:spTgt spid="24"/>
                                        </p:tgtEl>
                                        <p:attrNameLst>
                                          <p:attrName>ppt_x</p:attrName>
                                        </p:attrNameLst>
                                      </p:cBhvr>
                                      <p:tavLst>
                                        <p:tav tm="0">
                                          <p:val>
                                            <p:strVal val="1+#ppt_w/2"/>
                                          </p:val>
                                        </p:tav>
                                        <p:tav tm="100000">
                                          <p:val>
                                            <p:strVal val="#ppt_x"/>
                                          </p:val>
                                        </p:tav>
                                      </p:tavLst>
                                    </p:anim>
                                    <p:anim calcmode="lin" valueType="num">
                                      <p:cBhvr additive="base">
                                        <p:cTn id="20" dur="8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850" fill="hold"/>
                                        <p:tgtEl>
                                          <p:spTgt spid="23"/>
                                        </p:tgtEl>
                                        <p:attrNameLst>
                                          <p:attrName>ppt_x</p:attrName>
                                        </p:attrNameLst>
                                      </p:cBhvr>
                                      <p:tavLst>
                                        <p:tav tm="0">
                                          <p:val>
                                            <p:strVal val="0-#ppt_w/2"/>
                                          </p:val>
                                        </p:tav>
                                        <p:tav tm="100000">
                                          <p:val>
                                            <p:strVal val="#ppt_x"/>
                                          </p:val>
                                        </p:tav>
                                      </p:tavLst>
                                    </p:anim>
                                    <p:anim calcmode="lin" valueType="num">
                                      <p:cBhvr additive="base">
                                        <p:cTn id="24" dur="85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Tree>
    <p:extLst>
      <p:ext uri="{BB962C8B-B14F-4D97-AF65-F5344CB8AC3E}">
        <p14:creationId xmlns:p14="http://schemas.microsoft.com/office/powerpoint/2010/main" val="11242609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 Services Live</a:t>
            </a:r>
            <a:endParaRPr lang="en-US" dirty="0"/>
          </a:p>
        </p:txBody>
      </p:sp>
      <p:sp>
        <p:nvSpPr>
          <p:cNvPr id="3" name="Text Placeholder 2"/>
          <p:cNvSpPr>
            <a:spLocks noGrp="1"/>
          </p:cNvSpPr>
          <p:nvPr>
            <p:ph sz="quarter" idx="10"/>
          </p:nvPr>
        </p:nvSpPr>
        <p:spPr/>
        <p:txBody>
          <a:bodyPr>
            <a:noAutofit/>
          </a:bodyPr>
          <a:lstStyle/>
          <a:p>
            <a:pPr lvl="1">
              <a:spcAft>
                <a:spcPts val="900"/>
              </a:spcAft>
            </a:pPr>
            <a:r>
              <a:rPr lang="en-US" sz="3200" spc="-100" dirty="0">
                <a:solidFill>
                  <a:schemeClr val="bg1"/>
                </a:solidFill>
                <a:latin typeface="Segoe UI Light" pitchFamily="34" charset="0"/>
              </a:rPr>
              <a:t>Stream live content directly through public cloud</a:t>
            </a:r>
          </a:p>
          <a:p>
            <a:pPr lvl="1">
              <a:spcAft>
                <a:spcPts val="900"/>
              </a:spcAft>
            </a:pPr>
            <a:r>
              <a:rPr lang="en-US" sz="3200" spc="-100" dirty="0">
                <a:solidFill>
                  <a:schemeClr val="bg1"/>
                </a:solidFill>
                <a:latin typeface="Segoe UI Light" pitchFamily="34" charset="0"/>
              </a:rPr>
              <a:t>Multi-format output (Smooth Streaming, HLS and DASH)</a:t>
            </a:r>
          </a:p>
          <a:p>
            <a:pPr lvl="1">
              <a:spcAft>
                <a:spcPts val="900"/>
              </a:spcAft>
            </a:pPr>
            <a:r>
              <a:rPr lang="en-US" sz="3200" spc="-100" dirty="0">
                <a:solidFill>
                  <a:schemeClr val="bg1"/>
                </a:solidFill>
                <a:latin typeface="Segoe UI Light" pitchFamily="34" charset="0"/>
              </a:rPr>
              <a:t>Global reach – deploy anywhere quickly</a:t>
            </a:r>
          </a:p>
          <a:p>
            <a:pPr lvl="1">
              <a:spcAft>
                <a:spcPts val="900"/>
              </a:spcAft>
            </a:pPr>
            <a:r>
              <a:rPr lang="en-US" sz="32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3200" spc="-100" dirty="0">
                <a:solidFill>
                  <a:schemeClr val="bg1"/>
                </a:solidFill>
                <a:latin typeface="Segoe UI Light" pitchFamily="34" charset="0"/>
              </a:rPr>
              <a:t>Tear down immediately</a:t>
            </a:r>
          </a:p>
          <a:p>
            <a:pPr lvl="1">
              <a:spcAft>
                <a:spcPts val="900"/>
              </a:spcAft>
            </a:pPr>
            <a:endParaRPr lang="en-US" sz="3600" spc="-100" dirty="0">
              <a:solidFill>
                <a:schemeClr val="bg1"/>
              </a:solidFill>
              <a:latin typeface="Segoe UI Light" pitchFamily="34" charset="0"/>
            </a:endParaRPr>
          </a:p>
          <a:p>
            <a:endParaRPr lang="en-US" sz="32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8373950" y="3081618"/>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342372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chemeClr val="bg1"/>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solidFill>
                  <a:schemeClr val="bg1">
                    <a:lumMod val="85000"/>
                  </a:schemeClr>
                </a:solidFill>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solidFill>
                  <a:schemeClr val="bg1">
                    <a:lumMod val="85000"/>
                  </a:schemeClr>
                </a:solidFill>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solidFill>
                  <a:schemeClr val="bg1">
                    <a:lumMod val="85000"/>
                  </a:schemeClr>
                </a:solidFill>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1563539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3501" y="739588"/>
            <a:ext cx="7856753" cy="5366524"/>
            <a:chOff x="511759" y="377771"/>
            <a:chExt cx="8386464" cy="572834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7" name="Title 1"/>
          <p:cNvSpPr>
            <a:spLocks noGrp="1"/>
          </p:cNvSpPr>
          <p:nvPr>
            <p:ph type="ctrTitle" idx="4294967295"/>
          </p:nvPr>
        </p:nvSpPr>
        <p:spPr>
          <a:xfrm>
            <a:off x="8674100" y="1287463"/>
            <a:ext cx="3517900" cy="1374775"/>
          </a:xfrm>
          <a:prstGeom prst="rect">
            <a:avLst/>
          </a:prstGeom>
        </p:spPr>
        <p:txBody>
          <a:bodyPr>
            <a:normAutofit/>
          </a:bodyPr>
          <a:lstStyle/>
          <a:p>
            <a:r>
              <a:rPr lang="en-US" sz="4400" dirty="0" smtClean="0"/>
              <a:t>NBC Olympic Sports</a:t>
            </a:r>
            <a:endParaRPr lang="en-US" sz="4400" dirty="0"/>
          </a:p>
        </p:txBody>
      </p:sp>
      <p:sp>
        <p:nvSpPr>
          <p:cNvPr id="9" name="Rectangle 8"/>
          <p:cNvSpPr/>
          <p:nvPr/>
        </p:nvSpPr>
        <p:spPr>
          <a:xfrm>
            <a:off x="8485094" y="2918012"/>
            <a:ext cx="3518647" cy="3188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2000" dirty="0" smtClean="0">
                <a:latin typeface="+mj-lt"/>
              </a:rPr>
              <a:t>Live video encoding and streaming</a:t>
            </a:r>
          </a:p>
          <a:p>
            <a:pPr>
              <a:spcAft>
                <a:spcPts val="1200"/>
              </a:spcAft>
            </a:pPr>
            <a:r>
              <a:rPr lang="en-US" sz="2000" dirty="0" smtClean="0">
                <a:latin typeface="+mj-lt"/>
              </a:rPr>
              <a:t>Web + Mobile</a:t>
            </a:r>
          </a:p>
          <a:p>
            <a:pPr>
              <a:spcAft>
                <a:spcPts val="1200"/>
              </a:spcAft>
            </a:pPr>
            <a:r>
              <a:rPr lang="en-US" sz="2000" dirty="0" smtClean="0">
                <a:latin typeface="+mj-lt"/>
              </a:rPr>
              <a:t>100 million viewers</a:t>
            </a:r>
          </a:p>
          <a:p>
            <a:pPr>
              <a:spcAft>
                <a:spcPts val="1200"/>
              </a:spcAft>
            </a:pPr>
            <a:r>
              <a:rPr lang="en-US" sz="2000" dirty="0" smtClean="0">
                <a:latin typeface="+mj-lt"/>
              </a:rPr>
              <a:t>2.1 million concurrent HD viewers during the </a:t>
            </a:r>
            <a:br>
              <a:rPr lang="en-US" sz="2000" dirty="0" smtClean="0">
                <a:latin typeface="+mj-lt"/>
              </a:rPr>
            </a:br>
            <a:r>
              <a:rPr lang="en-US" sz="2000" dirty="0" smtClean="0">
                <a:latin typeface="+mj-lt"/>
              </a:rPr>
              <a:t>USA vs. Canada hockey match</a:t>
            </a:r>
          </a:p>
          <a:p>
            <a:pPr>
              <a:spcAft>
                <a:spcPts val="1200"/>
              </a:spcAft>
            </a:pPr>
            <a:endParaRPr lang="en-US" sz="1600" dirty="0"/>
          </a:p>
        </p:txBody>
      </p:sp>
    </p:spTree>
    <p:extLst>
      <p:ext uri="{BB962C8B-B14F-4D97-AF65-F5344CB8AC3E}">
        <p14:creationId xmlns:p14="http://schemas.microsoft.com/office/powerpoint/2010/main" val="410531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Media Player</a:t>
            </a:r>
            <a:endParaRPr lang="en-US" dirty="0"/>
          </a:p>
        </p:txBody>
      </p:sp>
    </p:spTree>
    <p:extLst>
      <p:ext uri="{BB962C8B-B14F-4D97-AF65-F5344CB8AC3E}">
        <p14:creationId xmlns:p14="http://schemas.microsoft.com/office/powerpoint/2010/main" val="244057929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Player World</a:t>
            </a:r>
            <a:endParaRPr lang="en-US" dirty="0"/>
          </a:p>
        </p:txBody>
      </p:sp>
      <p:pic>
        <p:nvPicPr>
          <p:cNvPr id="2052" name="Picture 4" descr="http://blogs.adobe.com/flashplayer/files/2013/11/flash_player_11_icon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8629" y="1102607"/>
            <a:ext cx="1828541" cy="1786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ilverlight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0555" r="8112" b="30773"/>
          <a:stretch/>
        </p:blipFill>
        <p:spPr bwMode="auto">
          <a:xfrm>
            <a:off x="5180937" y="1102607"/>
            <a:ext cx="1828541" cy="172237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tivix.com/uploads/blog_pics/Android-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629" y="4241835"/>
            <a:ext cx="1828541" cy="18285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images.anandtech.com/doci/7143/MSFT_logo_png_678x452.png"/>
          <p:cNvPicPr>
            <a:picLocks noChangeAspect="1" noChangeArrowheads="1"/>
          </p:cNvPicPr>
          <p:nvPr/>
        </p:nvPicPr>
        <p:blipFill rotWithShape="1">
          <a:blip r:embed="rId5">
            <a:extLst>
              <a:ext uri="{28A0092B-C50C-407E-A947-70E740481C1C}">
                <a14:useLocalDpi xmlns:a14="http://schemas.microsoft.com/office/drawing/2010/main" val="0"/>
              </a:ext>
            </a:extLst>
          </a:blip>
          <a:srcRect l="35546" t="6970" r="29842" b="42293"/>
          <a:stretch/>
        </p:blipFill>
        <p:spPr bwMode="auto">
          <a:xfrm>
            <a:off x="9483246" y="1102124"/>
            <a:ext cx="1828541" cy="17869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tctechcrunch2011.files.wordpress.com/2014/06/apple_topic.png?w=60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455" t="6684" r="13628" b="3733"/>
          <a:stretch/>
        </p:blipFill>
        <p:spPr bwMode="auto">
          <a:xfrm>
            <a:off x="5180938" y="4016408"/>
            <a:ext cx="1671835" cy="2053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78629" y="2955013"/>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Flash Player</a:t>
            </a:r>
          </a:p>
        </p:txBody>
      </p:sp>
      <p:sp>
        <p:nvSpPr>
          <p:cNvPr id="11" name="TextBox 10"/>
          <p:cNvSpPr txBox="1"/>
          <p:nvPr/>
        </p:nvSpPr>
        <p:spPr>
          <a:xfrm>
            <a:off x="5180937" y="2955013"/>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Silverlight Player</a:t>
            </a:r>
          </a:p>
        </p:txBody>
      </p:sp>
      <p:sp>
        <p:nvSpPr>
          <p:cNvPr id="15" name="TextBox 14"/>
          <p:cNvSpPr txBox="1"/>
          <p:nvPr/>
        </p:nvSpPr>
        <p:spPr>
          <a:xfrm>
            <a:off x="9594139" y="2955013"/>
            <a:ext cx="1662309"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Windows SDK</a:t>
            </a:r>
          </a:p>
        </p:txBody>
      </p:sp>
      <p:sp>
        <p:nvSpPr>
          <p:cNvPr id="16" name="TextBox 15"/>
          <p:cNvSpPr txBox="1"/>
          <p:nvPr/>
        </p:nvSpPr>
        <p:spPr>
          <a:xfrm>
            <a:off x="5180937" y="6002580"/>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iOS SDK</a:t>
            </a:r>
          </a:p>
        </p:txBody>
      </p:sp>
      <p:sp>
        <p:nvSpPr>
          <p:cNvPr id="17" name="TextBox 16"/>
          <p:cNvSpPr txBox="1"/>
          <p:nvPr/>
        </p:nvSpPr>
        <p:spPr>
          <a:xfrm>
            <a:off x="863550" y="6002580"/>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Android SDK</a:t>
            </a:r>
          </a:p>
        </p:txBody>
      </p:sp>
      <p:pic>
        <p:nvPicPr>
          <p:cNvPr id="3074" name="Picture 2" descr="http://www.w3.org/html/logo/downloads/HTML5_Logo_512.png"/>
          <p:cNvPicPr>
            <a:picLocks noChangeAspect="1" noChangeArrowheads="1"/>
          </p:cNvPicPr>
          <p:nvPr/>
        </p:nvPicPr>
        <p:blipFill rotWithShape="1">
          <a:blip r:embed="rId7">
            <a:extLst>
              <a:ext uri="{28A0092B-C50C-407E-A947-70E740481C1C}">
                <a14:useLocalDpi xmlns:a14="http://schemas.microsoft.com/office/drawing/2010/main" val="0"/>
              </a:ext>
            </a:extLst>
          </a:blip>
          <a:srcRect l="13477" t="17741" r="13086"/>
          <a:stretch/>
        </p:blipFill>
        <p:spPr bwMode="auto">
          <a:xfrm>
            <a:off x="9594139" y="4022184"/>
            <a:ext cx="1828541" cy="20481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625307" y="6015278"/>
            <a:ext cx="1828541" cy="825383"/>
          </a:xfrm>
          <a:prstGeom prst="rect">
            <a:avLst/>
          </a:prstGeom>
        </p:spPr>
        <p:txBody>
          <a:bodyPr vert="horz" wrap="square" lIns="91427" tIns="91427" rIns="91427" bIns="91427" rtlCol="0" anchor="t">
            <a:noAutofit/>
          </a:bodyPr>
          <a:lstStyle/>
          <a:p>
            <a:pPr algn="ctr" defTabSz="914225"/>
            <a:r>
              <a:rPr lang="en-US" sz="1600" dirty="0">
                <a:solidFill>
                  <a:srgbClr val="D2D2D2"/>
                </a:solidFill>
                <a:ea typeface="Segoe UI" pitchFamily="34" charset="0"/>
                <a:cs typeface="Segoe UI" pitchFamily="34" charset="0"/>
              </a:rPr>
              <a:t>HTML5</a:t>
            </a:r>
          </a:p>
        </p:txBody>
      </p:sp>
    </p:spTree>
    <p:extLst>
      <p:ext uri="{BB962C8B-B14F-4D97-AF65-F5344CB8AC3E}">
        <p14:creationId xmlns:p14="http://schemas.microsoft.com/office/powerpoint/2010/main" val="15282356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3387900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4" name="Rectangle 43"/>
          <p:cNvSpPr/>
          <p:nvPr/>
        </p:nvSpPr>
        <p:spPr>
          <a:xfrm>
            <a:off x="97082" y="1822599"/>
            <a:ext cx="3390420" cy="2936772"/>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srgbClr val="505050"/>
              </a:solidFill>
            </a:endParaRPr>
          </a:p>
        </p:txBody>
      </p:sp>
      <p:sp>
        <p:nvSpPr>
          <p:cNvPr id="2" name="Title 1"/>
          <p:cNvSpPr>
            <a:spLocks noGrp="1"/>
          </p:cNvSpPr>
          <p:nvPr>
            <p:ph type="title"/>
          </p:nvPr>
        </p:nvSpPr>
        <p:spPr>
          <a:xfrm>
            <a:off x="97082" y="100841"/>
            <a:ext cx="11151916" cy="812531"/>
          </a:xfrm>
        </p:spPr>
        <p:txBody>
          <a:bodyPr>
            <a:noAutofit/>
          </a:bodyPr>
          <a:lstStyle/>
          <a:p>
            <a:r>
              <a:rPr lang="en-US" sz="5200" dirty="0" smtClean="0">
                <a:solidFill>
                  <a:schemeClr val="bg1"/>
                </a:solidFill>
              </a:rPr>
              <a:t>Azure Media Player Playback</a:t>
            </a:r>
            <a:endParaRPr lang="en-US" sz="52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36" y="2190721"/>
            <a:ext cx="629707" cy="629707"/>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85" y="2895957"/>
            <a:ext cx="629707" cy="629707"/>
          </a:xfrm>
          <a:prstGeom prst="rect">
            <a:avLst/>
          </a:prstGeom>
        </p:spPr>
      </p:pic>
      <p:sp>
        <p:nvSpPr>
          <p:cNvPr id="6" name="TextBox 31"/>
          <p:cNvSpPr txBox="1"/>
          <p:nvPr/>
        </p:nvSpPr>
        <p:spPr>
          <a:xfrm>
            <a:off x="826977" y="2320935"/>
            <a:ext cx="722981" cy="343443"/>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DASH</a:t>
            </a:r>
          </a:p>
        </p:txBody>
      </p:sp>
      <p:sp>
        <p:nvSpPr>
          <p:cNvPr id="7" name="TextBox 32"/>
          <p:cNvSpPr txBox="1"/>
          <p:nvPr/>
        </p:nvSpPr>
        <p:spPr>
          <a:xfrm>
            <a:off x="798621" y="2924431"/>
            <a:ext cx="1115980" cy="594566"/>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Smooth </a:t>
            </a:r>
          </a:p>
          <a:p>
            <a:pPr defTabSz="932324"/>
            <a:r>
              <a:rPr lang="en-US" sz="1600" dirty="0">
                <a:solidFill>
                  <a:srgbClr val="D2D2D2"/>
                </a:solidFill>
                <a:cs typeface="Segoe UI" panose="020B0502040204020203" pitchFamily="34" charset="0"/>
              </a:rPr>
              <a:t>Streaming</a:t>
            </a:r>
          </a:p>
        </p:txBody>
      </p:sp>
      <p:pic>
        <p:nvPicPr>
          <p:cNvPr id="8" name="Picture 7">
            <a:hlinkClick r:id="rId3" action="ppaction://hlinksldjump"/>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13" y="3745624"/>
            <a:ext cx="629707" cy="629707"/>
          </a:xfrm>
          <a:prstGeom prst="rect">
            <a:avLst/>
          </a:prstGeom>
        </p:spPr>
      </p:pic>
      <p:sp>
        <p:nvSpPr>
          <p:cNvPr id="9" name="TextBox 59"/>
          <p:cNvSpPr txBox="1"/>
          <p:nvPr/>
        </p:nvSpPr>
        <p:spPr>
          <a:xfrm>
            <a:off x="836715" y="3867089"/>
            <a:ext cx="542060" cy="343443"/>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r>
              <a:rPr lang="en-US" sz="1600" dirty="0">
                <a:solidFill>
                  <a:srgbClr val="D2D2D2"/>
                </a:solidFill>
                <a:cs typeface="Segoe UI" panose="020B0502040204020203" pitchFamily="34" charset="0"/>
              </a:rPr>
              <a:t>HLS</a:t>
            </a:r>
          </a:p>
        </p:txBody>
      </p:sp>
      <p:grpSp>
        <p:nvGrpSpPr>
          <p:cNvPr id="10" name="Group 9"/>
          <p:cNvGrpSpPr/>
          <p:nvPr/>
        </p:nvGrpSpPr>
        <p:grpSpPr>
          <a:xfrm>
            <a:off x="2547222" y="2820427"/>
            <a:ext cx="835272" cy="1338171"/>
            <a:chOff x="6178411" y="4124141"/>
            <a:chExt cx="928169" cy="1486998"/>
          </a:xfrm>
        </p:grpSpPr>
        <p:sp>
          <p:nvSpPr>
            <p:cNvPr id="11" name="TextBox 368"/>
            <p:cNvSpPr txBox="1"/>
            <p:nvPr/>
          </p:nvSpPr>
          <p:spPr>
            <a:xfrm>
              <a:off x="6178411" y="5123023"/>
              <a:ext cx="928169" cy="488116"/>
            </a:xfrm>
            <a:prstGeom prst="rect">
              <a:avLst/>
            </a:prstGeom>
            <a:noFill/>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934">
                <a:defRPr/>
              </a:pPr>
              <a:r>
                <a:rPr lang="en-US" sz="1427" kern="0" dirty="0">
                  <a:solidFill>
                    <a:srgbClr val="D2D2D2">
                      <a:lumMod val="10000"/>
                    </a:srgbClr>
                  </a:solidFill>
                </a:rPr>
                <a:t>Content Protection</a:t>
              </a:r>
            </a:p>
          </p:txBody>
        </p:sp>
        <p:grpSp>
          <p:nvGrpSpPr>
            <p:cNvPr id="12" name="Group 11"/>
            <p:cNvGrpSpPr/>
            <p:nvPr/>
          </p:nvGrpSpPr>
          <p:grpSpPr>
            <a:xfrm>
              <a:off x="6196238" y="4124141"/>
              <a:ext cx="892515" cy="892515"/>
              <a:chOff x="6669807" y="3820379"/>
              <a:chExt cx="791570" cy="791570"/>
            </a:xfrm>
            <a:effectLst>
              <a:outerShdw dir="18900000" sy="23000" kx="-1200000" algn="bl" rotWithShape="0">
                <a:prstClr val="black">
                  <a:alpha val="20000"/>
                </a:prstClr>
              </a:outerShdw>
            </a:effectLst>
          </p:grpSpPr>
          <p:sp>
            <p:nvSpPr>
              <p:cNvPr id="13" name="Rounded Rectangle 12"/>
              <p:cNvSpPr/>
              <p:nvPr/>
            </p:nvSpPr>
            <p:spPr bwMode="auto">
              <a:xfrm>
                <a:off x="6669807" y="3820379"/>
                <a:ext cx="791570" cy="79157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5"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Freeform 13"/>
              <p:cNvSpPr>
                <a:spLocks noEditPoints="1"/>
              </p:cNvSpPr>
              <p:nvPr/>
            </p:nvSpPr>
            <p:spPr bwMode="black">
              <a:xfrm>
                <a:off x="6908618" y="3989681"/>
                <a:ext cx="316775" cy="43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bg2">
                  <a:lumMod val="75000"/>
                </a:schemeClr>
              </a:solidFill>
              <a:ln>
                <a:noFill/>
              </a:ln>
              <a:extLst/>
            </p:spPr>
            <p:txBody>
              <a:bodyPr vert="horz" wrap="square" lIns="95104" tIns="47551" rIns="95104"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934">
                  <a:defRPr/>
                </a:pPr>
                <a:endParaRPr lang="en-US" sz="1872" kern="0">
                  <a:solidFill>
                    <a:srgbClr val="FFFFFF"/>
                  </a:solidFill>
                </a:endParaRPr>
              </a:p>
            </p:txBody>
          </p:sp>
        </p:gr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2836" y="700655"/>
            <a:ext cx="685703" cy="673361"/>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1801" y="1437631"/>
            <a:ext cx="685703" cy="68570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1801" y="2181090"/>
            <a:ext cx="685703" cy="712488"/>
          </a:xfrm>
          <a:prstGeom prst="rect">
            <a:avLst/>
          </a:prstGeom>
        </p:spPr>
      </p:pic>
      <p:pic>
        <p:nvPicPr>
          <p:cNvPr id="20" name="Picture 8" descr="http://www.tivix.com/uploads/blog_pics/Android-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51801" y="4627983"/>
            <a:ext cx="685703" cy="6857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images.anandtech.com/doci/7143/MSFT_logo_png_678x452.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5546" t="6970" r="29842" b="42293"/>
          <a:stretch/>
        </p:blipFill>
        <p:spPr bwMode="auto">
          <a:xfrm>
            <a:off x="9651801" y="5451521"/>
            <a:ext cx="685703" cy="6701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https://tctechcrunch2011.files.wordpress.com/2014/06/apple_topic.png?w=600"/>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455" t="6684" r="13628" b="3733"/>
          <a:stretch/>
        </p:blipFill>
        <p:spPr bwMode="auto">
          <a:xfrm>
            <a:off x="9651801" y="3688395"/>
            <a:ext cx="685703" cy="84243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51801" y="2948135"/>
            <a:ext cx="685703" cy="685703"/>
          </a:xfrm>
          <a:prstGeom prst="rect">
            <a:avLst/>
          </a:prstGeom>
        </p:spPr>
      </p:pic>
      <p:sp>
        <p:nvSpPr>
          <p:cNvPr id="26" name="Oval 25"/>
          <p:cNvSpPr/>
          <p:nvPr/>
        </p:nvSpPr>
        <p:spPr>
          <a:xfrm rot="5400000">
            <a:off x="4357591" y="2123334"/>
            <a:ext cx="2303908" cy="2303908"/>
          </a:xfrm>
          <a:prstGeom prst="ellipse">
            <a:avLst/>
          </a:prstGeom>
          <a:gradFill>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prstClr val="white"/>
              </a:solidFill>
            </a:endParaRPr>
          </a:p>
        </p:txBody>
      </p:sp>
      <p:sp>
        <p:nvSpPr>
          <p:cNvPr id="27" name="Isosceles Triangle 26"/>
          <p:cNvSpPr/>
          <p:nvPr/>
        </p:nvSpPr>
        <p:spPr>
          <a:xfrm rot="5400000">
            <a:off x="5009084" y="2778324"/>
            <a:ext cx="1152954" cy="99392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endParaRPr lang="en-US" sz="1200" dirty="0" err="1">
              <a:solidFill>
                <a:prstClr val="white"/>
              </a:solidFill>
            </a:endParaRPr>
          </a:p>
        </p:txBody>
      </p:sp>
      <p:cxnSp>
        <p:nvCxnSpPr>
          <p:cNvPr id="31" name="Straight Arrow Connector 30"/>
          <p:cNvCxnSpPr>
            <a:stCxn id="26" idx="0"/>
          </p:cNvCxnSpPr>
          <p:nvPr/>
        </p:nvCxnSpPr>
        <p:spPr>
          <a:xfrm flipV="1">
            <a:off x="6661499" y="1037335"/>
            <a:ext cx="2990302" cy="223795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6" idx="0"/>
            <a:endCxn id="16" idx="1"/>
          </p:cNvCxnSpPr>
          <p:nvPr/>
        </p:nvCxnSpPr>
        <p:spPr>
          <a:xfrm flipV="1">
            <a:off x="6661499" y="1780482"/>
            <a:ext cx="2990302" cy="1494806"/>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6" idx="0"/>
            <a:endCxn id="21" idx="1"/>
          </p:cNvCxnSpPr>
          <p:nvPr/>
        </p:nvCxnSpPr>
        <p:spPr>
          <a:xfrm>
            <a:off x="6661499" y="3275289"/>
            <a:ext cx="2990302" cy="2511292"/>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6" idx="0"/>
            <a:endCxn id="20" idx="1"/>
          </p:cNvCxnSpPr>
          <p:nvPr/>
        </p:nvCxnSpPr>
        <p:spPr>
          <a:xfrm>
            <a:off x="6661499" y="3275288"/>
            <a:ext cx="2990302" cy="1695547"/>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6" idx="0"/>
            <a:endCxn id="22" idx="1"/>
          </p:cNvCxnSpPr>
          <p:nvPr/>
        </p:nvCxnSpPr>
        <p:spPr>
          <a:xfrm>
            <a:off x="6661499" y="3275287"/>
            <a:ext cx="2990302" cy="83432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0"/>
            <a:endCxn id="23" idx="1"/>
          </p:cNvCxnSpPr>
          <p:nvPr/>
        </p:nvCxnSpPr>
        <p:spPr>
          <a:xfrm>
            <a:off x="6661499" y="3275288"/>
            <a:ext cx="2990302" cy="156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6" idx="0"/>
            <a:endCxn id="17" idx="1"/>
          </p:cNvCxnSpPr>
          <p:nvPr/>
        </p:nvCxnSpPr>
        <p:spPr>
          <a:xfrm flipV="1">
            <a:off x="6661499" y="2537334"/>
            <a:ext cx="2990302" cy="737954"/>
          </a:xfrm>
          <a:prstGeom prst="straightConnector1">
            <a:avLst/>
          </a:prstGeom>
          <a:ln>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26" idx="4"/>
          </p:cNvCxnSpPr>
          <p:nvPr/>
        </p:nvCxnSpPr>
        <p:spPr>
          <a:xfrm flipV="1">
            <a:off x="3365086" y="3275288"/>
            <a:ext cx="992505" cy="15698"/>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83693" y="2537333"/>
            <a:ext cx="866837" cy="7136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9" idx="3"/>
          </p:cNvCxnSpPr>
          <p:nvPr/>
        </p:nvCxnSpPr>
        <p:spPr>
          <a:xfrm flipV="1">
            <a:off x="1378775" y="3323928"/>
            <a:ext cx="971755" cy="71488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1577" y="4440551"/>
            <a:ext cx="3326048" cy="1130139"/>
          </a:xfrm>
          <a:prstGeom prst="rect">
            <a:avLst/>
          </a:prstGeom>
        </p:spPr>
        <p:txBody>
          <a:bodyPr vert="horz" wrap="square" lIns="91427" tIns="91427" rIns="91427" bIns="91427" rtlCol="0" anchor="t">
            <a:noAutofit/>
          </a:bodyPr>
          <a:lstStyle/>
          <a:p>
            <a:pPr defTabSz="914225"/>
            <a:r>
              <a:rPr lang="en-US" sz="1600" dirty="0">
                <a:solidFill>
                  <a:prstClr val="white"/>
                </a:solidFill>
                <a:ea typeface="Segoe UI" pitchFamily="34" charset="0"/>
                <a:cs typeface="Segoe UI" pitchFamily="34" charset="0"/>
              </a:rPr>
              <a:t>Dynamic Packaging from Azure Media Services</a:t>
            </a:r>
          </a:p>
        </p:txBody>
      </p:sp>
      <p:sp>
        <p:nvSpPr>
          <p:cNvPr id="65" name="TextBox 64"/>
          <p:cNvSpPr txBox="1"/>
          <p:nvPr/>
        </p:nvSpPr>
        <p:spPr>
          <a:xfrm>
            <a:off x="4256624" y="4508692"/>
            <a:ext cx="2999313" cy="1130139"/>
          </a:xfrm>
          <a:prstGeom prst="rect">
            <a:avLst/>
          </a:prstGeom>
        </p:spPr>
        <p:txBody>
          <a:bodyPr vert="horz" wrap="square" lIns="91427" tIns="91427" rIns="91427" bIns="91427" rtlCol="0" anchor="t">
            <a:noAutofit/>
          </a:bodyPr>
          <a:lstStyle/>
          <a:p>
            <a:pPr defTabSz="914225"/>
            <a:r>
              <a:rPr lang="en-US" sz="2400" dirty="0">
                <a:solidFill>
                  <a:prstClr val="white"/>
                </a:solidFill>
                <a:ea typeface="Segoe UI" pitchFamily="34" charset="0"/>
                <a:cs typeface="Segoe UI" pitchFamily="34" charset="0"/>
              </a:rPr>
              <a:t>Azure Media Player</a:t>
            </a:r>
          </a:p>
        </p:txBody>
      </p:sp>
      <p:sp>
        <p:nvSpPr>
          <p:cNvPr id="66" name="TextBox 65"/>
          <p:cNvSpPr txBox="1"/>
          <p:nvPr/>
        </p:nvSpPr>
        <p:spPr>
          <a:xfrm>
            <a:off x="7139885" y="3075861"/>
            <a:ext cx="3816348" cy="1238691"/>
          </a:xfrm>
          <a:prstGeom prst="rect">
            <a:avLst/>
          </a:prstGeom>
        </p:spPr>
        <p:txBody>
          <a:bodyPr vert="horz" wrap="square" lIns="91427" tIns="91427" rIns="91427" bIns="91427" rtlCol="0" anchor="t">
            <a:noAutofit/>
          </a:bodyPr>
          <a:lstStyle/>
          <a:p>
            <a:pPr defTabSz="914225"/>
            <a:r>
              <a:rPr lang="en-US" sz="1200" dirty="0">
                <a:solidFill>
                  <a:prstClr val="white"/>
                </a:solidFill>
                <a:ea typeface="Segoe UI" pitchFamily="34" charset="0"/>
                <a:cs typeface="Segoe UI" pitchFamily="34" charset="0"/>
              </a:rPr>
              <a:t>Automatic detection and </a:t>
            </a:r>
            <a:r>
              <a:rPr lang="en-US" sz="1200" dirty="0" smtClean="0">
                <a:solidFill>
                  <a:prstClr val="white"/>
                </a:solidFill>
                <a:ea typeface="Segoe UI" pitchFamily="34" charset="0"/>
                <a:cs typeface="Segoe UI" pitchFamily="34" charset="0"/>
              </a:rPr>
              <a:t>playback</a:t>
            </a:r>
            <a:endParaRPr lang="en-US" sz="1200" dirty="0">
              <a:solidFill>
                <a:prstClr val="white"/>
              </a:solidFill>
              <a:ea typeface="Segoe UI" pitchFamily="34" charset="0"/>
              <a:cs typeface="Segoe UI" pitchFamily="34" charset="0"/>
            </a:endParaRPr>
          </a:p>
        </p:txBody>
      </p:sp>
      <p:cxnSp>
        <p:nvCxnSpPr>
          <p:cNvPr id="71" name="Straight Arrow Connector 70"/>
          <p:cNvCxnSpPr/>
          <p:nvPr/>
        </p:nvCxnSpPr>
        <p:spPr>
          <a:xfrm>
            <a:off x="1929471" y="3288283"/>
            <a:ext cx="39434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2323818" y="3283137"/>
            <a:ext cx="223404" cy="353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421701" y="2820427"/>
            <a:ext cx="3923744" cy="796621"/>
          </a:xfrm>
          <a:prstGeom prst="rect">
            <a:avLst/>
          </a:prstGeom>
        </p:spPr>
        <p:txBody>
          <a:bodyPr vert="horz" wrap="square" lIns="91427" tIns="91427" rIns="91427" bIns="91427" rtlCol="0" anchor="t">
            <a:noAutofit/>
          </a:bodyPr>
          <a:lstStyle/>
          <a:p>
            <a:pPr defTabSz="914225"/>
            <a:r>
              <a:rPr lang="en-US" sz="1600" smtClean="0">
                <a:solidFill>
                  <a:prstClr val="white"/>
                </a:solidFill>
                <a:ea typeface="Segoe UI" pitchFamily="34" charset="0"/>
                <a:cs typeface="Segoe UI" pitchFamily="34" charset="0"/>
              </a:rPr>
              <a:t>Support </a:t>
            </a:r>
            <a:r>
              <a:rPr lang="en-US" sz="1600" smtClean="0">
                <a:solidFill>
                  <a:prstClr val="white"/>
                </a:solidFill>
                <a:ea typeface="Segoe UI" pitchFamily="34" charset="0"/>
                <a:cs typeface="Segoe UI" pitchFamily="34" charset="0"/>
              </a:rPr>
              <a:t>across </a:t>
            </a:r>
            <a:endParaRPr lang="en-US" sz="1600" dirty="0" smtClean="0">
              <a:solidFill>
                <a:prstClr val="white"/>
              </a:solidFill>
              <a:ea typeface="Segoe UI" pitchFamily="34" charset="0"/>
              <a:cs typeface="Segoe UI" pitchFamily="34" charset="0"/>
            </a:endParaRPr>
          </a:p>
          <a:p>
            <a:pPr defTabSz="914225"/>
            <a:r>
              <a:rPr lang="en-US" sz="1600" dirty="0" smtClean="0">
                <a:solidFill>
                  <a:prstClr val="white"/>
                </a:solidFill>
                <a:ea typeface="Segoe UI" pitchFamily="34" charset="0"/>
                <a:cs typeface="Segoe UI" pitchFamily="34" charset="0"/>
              </a:rPr>
              <a:t>wide </a:t>
            </a:r>
            <a:r>
              <a:rPr lang="en-US" sz="1600" dirty="0">
                <a:solidFill>
                  <a:prstClr val="white"/>
                </a:solidFill>
                <a:ea typeface="Segoe UI" pitchFamily="34" charset="0"/>
                <a:cs typeface="Segoe UI" pitchFamily="34" charset="0"/>
              </a:rPr>
              <a:t>range of </a:t>
            </a:r>
            <a:endParaRPr lang="en-US" sz="1600" dirty="0" smtClean="0">
              <a:solidFill>
                <a:prstClr val="white"/>
              </a:solidFill>
              <a:ea typeface="Segoe UI" pitchFamily="34" charset="0"/>
              <a:cs typeface="Segoe UI" pitchFamily="34" charset="0"/>
            </a:endParaRPr>
          </a:p>
          <a:p>
            <a:pPr defTabSz="914225"/>
            <a:r>
              <a:rPr lang="en-US" sz="1600" dirty="0" smtClean="0">
                <a:solidFill>
                  <a:prstClr val="white"/>
                </a:solidFill>
                <a:ea typeface="Segoe UI" pitchFamily="34" charset="0"/>
                <a:cs typeface="Segoe UI" pitchFamily="34" charset="0"/>
              </a:rPr>
              <a:t>browsers/devices</a:t>
            </a:r>
            <a:endParaRPr lang="en-US" sz="1600" dirty="0">
              <a:solidFill>
                <a:prstClr val="white"/>
              </a:solidFill>
              <a:ea typeface="Segoe UI" pitchFamily="34" charset="0"/>
              <a:cs typeface="Segoe UI" pitchFamily="34" charset="0"/>
            </a:endParaRPr>
          </a:p>
        </p:txBody>
      </p:sp>
    </p:spTree>
    <p:extLst>
      <p:ext uri="{BB962C8B-B14F-4D97-AF65-F5344CB8AC3E}">
        <p14:creationId xmlns:p14="http://schemas.microsoft.com/office/powerpoint/2010/main" val="196126841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0041" y="1448082"/>
            <a:ext cx="5334694" cy="5257054"/>
          </a:xfrm>
        </p:spPr>
        <p:txBody>
          <a:bodyPr>
            <a:normAutofit/>
          </a:bodyPr>
          <a:lstStyle/>
          <a:p>
            <a:r>
              <a:rPr lang="en-US" b="1" dirty="0">
                <a:solidFill>
                  <a:schemeClr val="bg1"/>
                </a:solidFill>
                <a:latin typeface="+mj-lt"/>
              </a:rPr>
              <a:t>Implemented Features</a:t>
            </a:r>
          </a:p>
          <a:p>
            <a:r>
              <a:rPr lang="en-US" dirty="0">
                <a:solidFill>
                  <a:schemeClr val="bg1">
                    <a:lumMod val="95000"/>
                  </a:schemeClr>
                </a:solidFill>
                <a:latin typeface="+mj-lt"/>
              </a:rPr>
              <a:t>• Playback of Content from Azure Media Services</a:t>
            </a:r>
          </a:p>
          <a:p>
            <a:pPr marL="642495" lvl="1" indent="-285695"/>
            <a:r>
              <a:rPr lang="en-US" sz="1800" dirty="0">
                <a:solidFill>
                  <a:schemeClr val="bg1">
                    <a:lumMod val="95000"/>
                  </a:schemeClr>
                </a:solidFill>
                <a:latin typeface="+mj-lt"/>
              </a:rPr>
              <a:t>Clear On Demand</a:t>
            </a:r>
          </a:p>
          <a:p>
            <a:pPr marL="642495" lvl="1" indent="-285695"/>
            <a:r>
              <a:rPr lang="en-US" sz="1800" dirty="0">
                <a:solidFill>
                  <a:schemeClr val="bg1">
                    <a:lumMod val="95000"/>
                  </a:schemeClr>
                </a:solidFill>
                <a:latin typeface="+mj-lt"/>
              </a:rPr>
              <a:t>Clear Live</a:t>
            </a:r>
          </a:p>
          <a:p>
            <a:pPr marL="642495" lvl="1" indent="-285695"/>
            <a:r>
              <a:rPr lang="en-US" sz="1800" dirty="0">
                <a:solidFill>
                  <a:schemeClr val="bg1">
                    <a:lumMod val="95000"/>
                  </a:schemeClr>
                </a:solidFill>
                <a:latin typeface="+mj-lt"/>
              </a:rPr>
              <a:t>AES-128 Encrypted content</a:t>
            </a:r>
          </a:p>
          <a:p>
            <a:pPr marL="642495" lvl="1" indent="-285695"/>
            <a:r>
              <a:rPr lang="en-US" sz="1800" dirty="0">
                <a:solidFill>
                  <a:schemeClr val="bg1">
                    <a:lumMod val="95000"/>
                  </a:schemeClr>
                </a:solidFill>
                <a:latin typeface="+mj-lt"/>
              </a:rPr>
              <a:t>PlayReady Encrypted content</a:t>
            </a:r>
          </a:p>
          <a:p>
            <a:r>
              <a:rPr lang="en-US" dirty="0">
                <a:solidFill>
                  <a:schemeClr val="bg1">
                    <a:lumMod val="95000"/>
                  </a:schemeClr>
                </a:solidFill>
                <a:latin typeface="+mj-lt"/>
              </a:rPr>
              <a:t>• Playback across a wide range of devices</a:t>
            </a:r>
          </a:p>
          <a:p>
            <a:r>
              <a:rPr lang="en-US" dirty="0">
                <a:solidFill>
                  <a:schemeClr val="bg1">
                    <a:lumMod val="95000"/>
                  </a:schemeClr>
                </a:solidFill>
                <a:latin typeface="+mj-lt"/>
              </a:rPr>
              <a:t>• Simple setup with &lt;video&gt; or via JS</a:t>
            </a:r>
          </a:p>
          <a:p>
            <a:r>
              <a:rPr lang="en-US" dirty="0">
                <a:solidFill>
                  <a:schemeClr val="bg1">
                    <a:lumMod val="95000"/>
                  </a:schemeClr>
                </a:solidFill>
                <a:latin typeface="+mj-lt"/>
              </a:rPr>
              <a:t>• Unified JavaScript APIs</a:t>
            </a:r>
          </a:p>
          <a:p>
            <a:r>
              <a:rPr lang="en-US" dirty="0">
                <a:solidFill>
                  <a:schemeClr val="bg1">
                    <a:lumMod val="95000"/>
                  </a:schemeClr>
                </a:solidFill>
                <a:latin typeface="+mj-lt"/>
              </a:rPr>
              <a:t>• Basic Heuristics</a:t>
            </a:r>
          </a:p>
          <a:p>
            <a:r>
              <a:rPr lang="en-US" dirty="0">
                <a:solidFill>
                  <a:schemeClr val="bg1">
                    <a:lumMod val="95000"/>
                  </a:schemeClr>
                </a:solidFill>
                <a:latin typeface="+mj-lt"/>
              </a:rPr>
              <a:t>• Unified Player UI</a:t>
            </a:r>
          </a:p>
          <a:p>
            <a:endParaRPr lang="en-US" dirty="0">
              <a:solidFill>
                <a:schemeClr val="bg1"/>
              </a:solidFill>
              <a:latin typeface="+mj-lt"/>
            </a:endParaRPr>
          </a:p>
        </p:txBody>
      </p:sp>
      <p:sp>
        <p:nvSpPr>
          <p:cNvPr id="4" name="Text Placeholder 2"/>
          <p:cNvSpPr txBox="1">
            <a:spLocks/>
          </p:cNvSpPr>
          <p:nvPr/>
        </p:nvSpPr>
        <p:spPr>
          <a:xfrm>
            <a:off x="6266329" y="1448082"/>
            <a:ext cx="5772428" cy="5257054"/>
          </a:xfrm>
          <a:prstGeom prst="rect">
            <a:avLst/>
          </a:prstGeom>
        </p:spPr>
        <p:txBody>
          <a:bodyPr vert="horz" lIns="182854" tIns="91427" rIns="182854" bIns="45713" rtlCol="0">
            <a:normAutofit fontScale="92500" lnSpcReduction="20000"/>
          </a:bodyPr>
          <a:lstStyle>
            <a:lvl1pPr marL="0" indent="0" algn="l" defTabSz="815657" rtl="0" eaLnBrk="1" latinLnBrk="0" hangingPunct="1">
              <a:spcBef>
                <a:spcPts val="1350"/>
              </a:spcBef>
              <a:buClr>
                <a:srgbClr val="0072C6"/>
              </a:buClr>
              <a:buSzPct val="100000"/>
              <a:buFont typeface="Wingdings" pitchFamily="2" charset="2"/>
              <a:buNone/>
              <a:defRPr sz="1800" kern="1200">
                <a:solidFill>
                  <a:schemeClr val="tx2"/>
                </a:solidFill>
                <a:latin typeface="Segoe UI" pitchFamily="34" charset="0"/>
                <a:ea typeface="Segoe UI" pitchFamily="34" charset="0"/>
                <a:cs typeface="Segoe UI" pitchFamily="34" charset="0"/>
              </a:defRPr>
            </a:lvl1pPr>
            <a:lvl2pPr marL="356868" indent="-145722" algn="l" defTabSz="815657" rtl="0" eaLnBrk="1" latinLnBrk="0" hangingPunct="1">
              <a:spcBef>
                <a:spcPct val="20000"/>
              </a:spcBef>
              <a:buFont typeface="Arial" pitchFamily="34" charset="0"/>
              <a:buChar char="•"/>
              <a:defRPr sz="1350" kern="1200">
                <a:solidFill>
                  <a:schemeClr val="tx1"/>
                </a:solidFill>
                <a:latin typeface="Segoe UI" pitchFamily="34" charset="0"/>
                <a:ea typeface="Segoe UI" pitchFamily="34" charset="0"/>
                <a:cs typeface="Segoe UI" pitchFamily="34" charset="0"/>
              </a:defRPr>
            </a:lvl2pPr>
            <a:lvl3pPr marL="570988" indent="-129859" algn="l" defTabSz="815657" rtl="0" eaLnBrk="1" latinLnBrk="0" hangingPunct="1">
              <a:spcBef>
                <a:spcPct val="20000"/>
              </a:spcBef>
              <a:buFont typeface="Arial" pitchFamily="34" charset="0"/>
              <a:buChar char="•"/>
              <a:defRPr sz="1200" kern="1200">
                <a:solidFill>
                  <a:schemeClr val="tx1"/>
                </a:solidFill>
                <a:latin typeface="Segoe UI" pitchFamily="34" charset="0"/>
                <a:ea typeface="Segoe UI" pitchFamily="34" charset="0"/>
                <a:cs typeface="Segoe UI" pitchFamily="34" charset="0"/>
              </a:defRPr>
            </a:lvl3pPr>
            <a:lvl4pPr marL="785109" indent="-132835" algn="l" defTabSz="815657"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4pPr>
            <a:lvl5pPr marL="963543" indent="-134817" algn="l" defTabSz="815657" rtl="0" eaLnBrk="1" latinLnBrk="0" hangingPunct="1">
              <a:spcBef>
                <a:spcPct val="20000"/>
              </a:spcBef>
              <a:buFont typeface="Arial" pitchFamily="34" charset="0"/>
              <a:buChar char="»"/>
              <a:defRPr sz="1050" kern="1200">
                <a:solidFill>
                  <a:schemeClr val="tx1"/>
                </a:solidFill>
                <a:latin typeface="Segoe UI" pitchFamily="34" charset="0"/>
                <a:ea typeface="Segoe UI" pitchFamily="34" charset="0"/>
                <a:cs typeface="Segoe UI" pitchFamily="34" charset="0"/>
              </a:defRPr>
            </a:lvl5pPr>
            <a:lvl6pPr marL="2243057"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6pPr>
            <a:lvl7pPr marL="2650885"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7pPr>
            <a:lvl8pPr marL="3058714"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8pPr>
            <a:lvl9pPr marL="3466542" indent="-203913" algn="l" defTabSz="815657" rtl="0" eaLnBrk="1" latinLnBrk="0" hangingPunct="1">
              <a:spcBef>
                <a:spcPct val="20000"/>
              </a:spcBef>
              <a:buFont typeface="Arial" pitchFamily="34" charset="0"/>
              <a:buChar char="•"/>
              <a:defRPr sz="1874" kern="1200">
                <a:solidFill>
                  <a:schemeClr val="tx1"/>
                </a:solidFill>
                <a:latin typeface="+mn-lt"/>
                <a:ea typeface="+mn-ea"/>
                <a:cs typeface="+mn-cs"/>
              </a:defRPr>
            </a:lvl9pPr>
          </a:lstStyle>
          <a:p>
            <a:r>
              <a:rPr lang="en-US" b="1" dirty="0">
                <a:solidFill>
                  <a:prstClr val="white"/>
                </a:solidFill>
                <a:latin typeface="Segoe UI Light"/>
              </a:rPr>
              <a:t>Coming Soon</a:t>
            </a:r>
          </a:p>
          <a:p>
            <a:r>
              <a:rPr lang="en-US" dirty="0">
                <a:solidFill>
                  <a:prstClr val="white"/>
                </a:solidFill>
                <a:latin typeface="Segoe UI Light"/>
              </a:rPr>
              <a:t>• </a:t>
            </a:r>
            <a:r>
              <a:rPr lang="en-US" dirty="0">
                <a:solidFill>
                  <a:prstClr val="white">
                    <a:lumMod val="95000"/>
                  </a:prstClr>
                </a:solidFill>
                <a:latin typeface="Segoe UI Light"/>
              </a:rPr>
              <a:t>Full Subtitles/Captions support</a:t>
            </a:r>
          </a:p>
          <a:p>
            <a:r>
              <a:rPr lang="en-US" dirty="0">
                <a:solidFill>
                  <a:prstClr val="white">
                    <a:lumMod val="95000"/>
                  </a:prstClr>
                </a:solidFill>
                <a:latin typeface="Segoe UI Light"/>
              </a:rPr>
              <a:t>• Discontinuities</a:t>
            </a:r>
          </a:p>
          <a:p>
            <a:r>
              <a:rPr lang="en-US" dirty="0">
                <a:solidFill>
                  <a:prstClr val="white">
                    <a:lumMod val="95000"/>
                  </a:prstClr>
                </a:solidFill>
                <a:latin typeface="Segoe UI Light"/>
              </a:rPr>
              <a:t>• Trick-Play</a:t>
            </a:r>
          </a:p>
          <a:p>
            <a:r>
              <a:rPr lang="en-US" dirty="0">
                <a:solidFill>
                  <a:prstClr val="white">
                    <a:lumMod val="95000"/>
                  </a:prstClr>
                </a:solidFill>
                <a:latin typeface="Segoe UI Light"/>
              </a:rPr>
              <a:t>• Audio Only</a:t>
            </a:r>
          </a:p>
          <a:p>
            <a:r>
              <a:rPr lang="en-US" dirty="0">
                <a:solidFill>
                  <a:prstClr val="white">
                    <a:lumMod val="95000"/>
                  </a:prstClr>
                </a:solidFill>
                <a:latin typeface="Segoe UI Light"/>
              </a:rPr>
              <a:t>• Ads support</a:t>
            </a:r>
          </a:p>
          <a:p>
            <a:r>
              <a:rPr lang="en-US" dirty="0">
                <a:solidFill>
                  <a:prstClr val="white">
                    <a:lumMod val="95000"/>
                  </a:prstClr>
                </a:solidFill>
                <a:latin typeface="Segoe UI Light"/>
              </a:rPr>
              <a:t>• Analytics</a:t>
            </a:r>
          </a:p>
          <a:p>
            <a:r>
              <a:rPr lang="en-US" dirty="0">
                <a:solidFill>
                  <a:prstClr val="white">
                    <a:lumMod val="95000"/>
                  </a:prstClr>
                </a:solidFill>
                <a:latin typeface="Segoe UI Light"/>
              </a:rPr>
              <a:t>• Audio Track Selection</a:t>
            </a:r>
          </a:p>
          <a:p>
            <a:r>
              <a:rPr lang="en-US" dirty="0">
                <a:solidFill>
                  <a:prstClr val="white">
                    <a:lumMod val="95000"/>
                  </a:prstClr>
                </a:solidFill>
                <a:latin typeface="Segoe UI Light"/>
              </a:rPr>
              <a:t>• Bitrate Selection</a:t>
            </a:r>
          </a:p>
          <a:p>
            <a:r>
              <a:rPr lang="en-US" dirty="0">
                <a:solidFill>
                  <a:prstClr val="white">
                    <a:lumMod val="95000"/>
                  </a:prstClr>
                </a:solidFill>
                <a:latin typeface="Segoe UI Light"/>
              </a:rPr>
              <a:t>• Heuristics APIs</a:t>
            </a:r>
          </a:p>
          <a:p>
            <a:r>
              <a:rPr lang="en-US" dirty="0">
                <a:solidFill>
                  <a:prstClr val="white">
                    <a:lumMod val="95000"/>
                  </a:prstClr>
                </a:solidFill>
                <a:latin typeface="Segoe UI Light"/>
              </a:rPr>
              <a:t>• Specific error messaging and across-tech error unification</a:t>
            </a:r>
          </a:p>
          <a:p>
            <a:r>
              <a:rPr lang="en-US" dirty="0">
                <a:solidFill>
                  <a:prstClr val="white">
                    <a:lumMod val="95000"/>
                  </a:prstClr>
                </a:solidFill>
                <a:latin typeface="Segoe UI Light"/>
              </a:rPr>
              <a:t>• Multi-period presentations</a:t>
            </a:r>
          </a:p>
          <a:p>
            <a:r>
              <a:rPr lang="en-US" dirty="0">
                <a:solidFill>
                  <a:prstClr val="white">
                    <a:lumMod val="95000"/>
                  </a:prstClr>
                </a:solidFill>
                <a:latin typeface="Segoe UI Light"/>
              </a:rPr>
              <a:t>• Multiple camera angles</a:t>
            </a:r>
          </a:p>
          <a:p>
            <a:endParaRPr lang="en-US" dirty="0">
              <a:solidFill>
                <a:prstClr val="white"/>
              </a:solidFill>
              <a:latin typeface="Segoe UI Light"/>
            </a:endParaRPr>
          </a:p>
        </p:txBody>
      </p:sp>
      <p:sp>
        <p:nvSpPr>
          <p:cNvPr id="5" name="Title 1"/>
          <p:cNvSpPr txBox="1">
            <a:spLocks/>
          </p:cNvSpPr>
          <p:nvPr/>
        </p:nvSpPr>
        <p:spPr>
          <a:xfrm>
            <a:off x="274710" y="295279"/>
            <a:ext cx="9875336" cy="923922"/>
          </a:xfrm>
          <a:prstGeom prst="rect">
            <a:avLst/>
          </a:prstGeom>
        </p:spPr>
        <p:txBody>
          <a:bodyPr vert="horz" lIns="320040" tIns="152357" rIns="53325" bIns="53325" rtlCol="0" anchor="ctr">
            <a:noAutofit/>
          </a:bodyPr>
          <a:lstStyle>
            <a:lvl1pPr marL="0" algn="l" defTabSz="815501" rtl="0" eaLnBrk="1" latinLnBrk="0" hangingPunct="1">
              <a:lnSpc>
                <a:spcPct val="90000"/>
              </a:lnSpc>
              <a:spcBef>
                <a:spcPct val="0"/>
              </a:spcBef>
              <a:buNone/>
              <a:defRPr lang="en-US" sz="3000" kern="1200" spc="-43" baseline="0" dirty="0">
                <a:solidFill>
                  <a:schemeClr val="bg2"/>
                </a:solidFill>
                <a:latin typeface="Segoe UI Light" pitchFamily="34" charset="0"/>
                <a:ea typeface="Segoe UI" pitchFamily="34" charset="0"/>
                <a:cs typeface="Segoe UI" pitchFamily="34" charset="0"/>
              </a:defRPr>
            </a:lvl1pPr>
          </a:lstStyle>
          <a:p>
            <a:r>
              <a:rPr sz="5400" smtClean="0">
                <a:solidFill>
                  <a:prstClr val="white"/>
                </a:solidFill>
              </a:rPr>
              <a:t>Azure Media Player Features</a:t>
            </a:r>
            <a:endParaRPr sz="5400">
              <a:solidFill>
                <a:prstClr val="white"/>
              </a:solidFill>
            </a:endParaRPr>
          </a:p>
        </p:txBody>
      </p:sp>
    </p:spTree>
    <p:extLst>
      <p:ext uri="{BB962C8B-B14F-4D97-AF65-F5344CB8AC3E}">
        <p14:creationId xmlns:p14="http://schemas.microsoft.com/office/powerpoint/2010/main" val="358827201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Media Player Reach </a:t>
            </a:r>
            <a:endParaRPr lang="en-US" dirty="0"/>
          </a:p>
        </p:txBody>
      </p:sp>
      <p:graphicFrame>
        <p:nvGraphicFramePr>
          <p:cNvPr id="4" name="Table 3"/>
          <p:cNvGraphicFramePr>
            <a:graphicFrameLocks noGrp="1"/>
          </p:cNvGraphicFramePr>
          <p:nvPr>
            <p:extLst/>
          </p:nvPr>
        </p:nvGraphicFramePr>
        <p:xfrm>
          <a:off x="870692" y="940157"/>
          <a:ext cx="10672836" cy="5624703"/>
        </p:xfrm>
        <a:graphic>
          <a:graphicData uri="http://schemas.openxmlformats.org/drawingml/2006/table">
            <a:tbl>
              <a:tblPr firstRow="1" firstCol="1" bandRow="1">
                <a:tableStyleId>{00A15C55-8517-42AA-B614-E9B94910E393}</a:tableStyleId>
              </a:tblPr>
              <a:tblGrid>
                <a:gridCol w="2134567"/>
                <a:gridCol w="2808641"/>
                <a:gridCol w="2808641"/>
                <a:gridCol w="2920987"/>
              </a:tblGrid>
              <a:tr h="520623">
                <a:tc>
                  <a:txBody>
                    <a:bodyPr/>
                    <a:lstStyle/>
                    <a:p>
                      <a:pPr marL="0" marR="0">
                        <a:spcBef>
                          <a:spcPts val="0"/>
                        </a:spcBef>
                        <a:spcAft>
                          <a:spcPts val="0"/>
                        </a:spcAft>
                      </a:pPr>
                      <a:r>
                        <a:rPr lang="en-US" sz="1200" dirty="0" smtClean="0">
                          <a:effectLst/>
                        </a:rPr>
                        <a:t>Browser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latin typeface="+mn-lt"/>
                          <a:ea typeface="+mn-ea"/>
                          <a:cs typeface="+mn-cs"/>
                        </a:rPr>
                        <a:t>Clear</a:t>
                      </a:r>
                      <a:r>
                        <a:rPr lang="en-US" sz="1200" baseline="0" dirty="0" smtClean="0">
                          <a:effectLst/>
                          <a:latin typeface="+mn-lt"/>
                          <a:ea typeface="+mn-ea"/>
                          <a:cs typeface="+mn-cs"/>
                        </a:rPr>
                        <a:t>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rPr>
                        <a:t>AES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200" dirty="0" smtClean="0">
                          <a:effectLst/>
                        </a:rPr>
                        <a:t>PlayReady 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485192">
                <a:tc>
                  <a:txBody>
                    <a:bodyPr/>
                    <a:lstStyle/>
                    <a:p>
                      <a:pPr marL="0" marR="0">
                        <a:spcBef>
                          <a:spcPts val="0"/>
                        </a:spcBef>
                        <a:spcAft>
                          <a:spcPts val="0"/>
                        </a:spcAft>
                      </a:pPr>
                      <a:r>
                        <a:rPr lang="en-US" sz="1200" dirty="0">
                          <a:effectLst/>
                        </a:rPr>
                        <a:t>IE 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r>
              <a:tr h="577361">
                <a:tc>
                  <a:txBody>
                    <a:bodyPr/>
                    <a:lstStyle/>
                    <a:p>
                      <a:pPr marL="0" marR="0">
                        <a:spcBef>
                          <a:spcPts val="0"/>
                        </a:spcBef>
                        <a:spcAft>
                          <a:spcPts val="0"/>
                        </a:spcAft>
                      </a:pPr>
                      <a:r>
                        <a:rPr lang="en-US" sz="1200" dirty="0">
                          <a:effectLst/>
                        </a:rPr>
                        <a:t>Chrome 37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iOS Safari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HLS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HLS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Android 4.4 Chrome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a:effectLst/>
                        </a:rPr>
                        <a:t>Firefox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IE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WP IE </a:t>
                      </a:r>
                      <a:r>
                        <a:rPr lang="en-US" sz="1200" dirty="0">
                          <a:effectLst/>
                        </a:rPr>
                        <a:t>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DASH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n/a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a:effectLst/>
                        </a:rPr>
                        <a:t>Safari </a:t>
                      </a:r>
                      <a:r>
                        <a:rPr lang="en-US" sz="1200" dirty="0" smtClean="0">
                          <a:effectLst/>
                        </a:rPr>
                        <a:t>8 on</a:t>
                      </a:r>
                      <a:r>
                        <a:rPr lang="en-US" sz="1200" baseline="0" dirty="0" smtClean="0">
                          <a:effectLst/>
                        </a:rPr>
                        <a:t> OSX Yosemite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indent="0" algn="ctr" defTabSz="815657" rtl="0" eaLnBrk="1" fontAlgn="auto" latinLnBrk="0" hangingPunct="1">
                        <a:lnSpc>
                          <a:spcPct val="100000"/>
                        </a:lnSpc>
                        <a:spcBef>
                          <a:spcPts val="0"/>
                        </a:spcBef>
                        <a:spcAft>
                          <a:spcPts val="0"/>
                        </a:spcAft>
                        <a:buClrTx/>
                        <a:buSzTx/>
                        <a:buFontTx/>
                        <a:buNone/>
                        <a:tabLst/>
                        <a:defRPr/>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r h="577361">
                <a:tc>
                  <a:txBody>
                    <a:bodyPr/>
                    <a:lstStyle/>
                    <a:p>
                      <a:pPr marL="0" marR="0">
                        <a:spcBef>
                          <a:spcPts val="0"/>
                        </a:spcBef>
                        <a:spcAft>
                          <a:spcPts val="0"/>
                        </a:spcAft>
                      </a:pPr>
                      <a:r>
                        <a:rPr lang="en-US" sz="1200" dirty="0" smtClean="0">
                          <a:effectLst/>
                        </a:rPr>
                        <a:t>Safari on OSX Lion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c>
                  <a:txBody>
                    <a:bodyPr/>
                    <a:lstStyle/>
                    <a:p>
                      <a:pPr marL="0" marR="0" algn="ctr">
                        <a:spcBef>
                          <a:spcPts val="0"/>
                        </a:spcBef>
                        <a:spcAft>
                          <a:spcPts val="0"/>
                        </a:spcAft>
                      </a:pPr>
                      <a:r>
                        <a:rPr lang="en-US" sz="1600" dirty="0" smtClean="0">
                          <a:effectLst/>
                          <a:latin typeface="Calibri" panose="020F0502020204030204" pitchFamily="34" charset="0"/>
                          <a:ea typeface="Calibri" panose="020F0502020204030204" pitchFamily="34" charset="0"/>
                          <a:cs typeface="Times New Roman" panose="02020603050405020304" pitchFamily="18" charset="0"/>
                        </a:rPr>
                        <a:t>Smooth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70" marR="68570" marT="0" marB="0" anchor="ctr"/>
                </a:tc>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1515150"/>
            <a:ext cx="430652" cy="362705"/>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2049547"/>
            <a:ext cx="430652" cy="362705"/>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3185945"/>
            <a:ext cx="430652" cy="362705"/>
          </a:xfrm>
          <a:prstGeom prst="rect">
            <a:avLst/>
          </a:prstGeom>
        </p:spPr>
      </p:pic>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3130971" y="4901990"/>
            <a:ext cx="430652" cy="362705"/>
          </a:xfrm>
          <a:prstGeom prst="rect">
            <a:avLst/>
          </a:prstGeom>
        </p:spPr>
      </p:pic>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1515150"/>
            <a:ext cx="430652" cy="362705"/>
          </a:xfrm>
          <a:prstGeom prst="rect">
            <a:avLst/>
          </a:prstGeom>
        </p:spPr>
      </p:pic>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2049547"/>
            <a:ext cx="430652" cy="362705"/>
          </a:xfrm>
          <a:prstGeom prst="rect">
            <a:avLst/>
          </a:prstGeom>
        </p:spPr>
      </p:pic>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3185945"/>
            <a:ext cx="430652" cy="362705"/>
          </a:xfrm>
          <a:prstGeom prst="rect">
            <a:avLst/>
          </a:prstGeom>
        </p:spPr>
      </p:pic>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6095208" y="4901990"/>
            <a:ext cx="430652" cy="362705"/>
          </a:xfrm>
          <a:prstGeom prst="rect">
            <a:avLst/>
          </a:prstGeom>
        </p:spPr>
      </p:pic>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15778"/>
          <a:stretch/>
        </p:blipFill>
        <p:spPr>
          <a:xfrm>
            <a:off x="8952302" y="1515150"/>
            <a:ext cx="430652" cy="362705"/>
          </a:xfrm>
          <a:prstGeom prst="rect">
            <a:avLst/>
          </a:prstGeom>
        </p:spPr>
      </p:pic>
      <p:pic>
        <p:nvPicPr>
          <p:cNvPr id="16"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914" y="3793271"/>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5914" y="4335807"/>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723" y="6046351"/>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3795017"/>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4348504"/>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0151" y="6117222"/>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3793270"/>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2058661"/>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9017246" y="4367293"/>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5515082"/>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ilverlight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555" r="8112" b="30773"/>
          <a:stretch/>
        </p:blipFill>
        <p:spPr bwMode="auto">
          <a:xfrm>
            <a:off x="8984773" y="6094437"/>
            <a:ext cx="365708" cy="3444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w3.org/html/logo/downloads/HTML5_Logo_512.png"/>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3477" t="17741" r="13086"/>
          <a:stretch/>
        </p:blipFill>
        <p:spPr bwMode="auto">
          <a:xfrm>
            <a:off x="3195914" y="2648145"/>
            <a:ext cx="342573" cy="3837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w3.org/html/logo/downloads/HTML5_Logo_512.png"/>
          <p:cNvPicPr>
            <a:picLocks noChangeAspect="1" noChangeArrowheads="1"/>
          </p:cNvPicPr>
          <p:nvPr/>
        </p:nvPicPr>
        <p:blipFill rotWithShape="1">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l="13477" t="17741" r="13086"/>
          <a:stretch/>
        </p:blipFill>
        <p:spPr bwMode="auto">
          <a:xfrm>
            <a:off x="6139246" y="2624298"/>
            <a:ext cx="342573" cy="38372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9199" y="5526756"/>
            <a:ext cx="365708" cy="3572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blogs.adobe.com/flashplayer/files/2013/11/flash_player_11_icon_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9246" y="5522550"/>
            <a:ext cx="365708" cy="35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61158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site </a:t>
            </a:r>
            <a:endParaRPr lang="en-US" dirty="0"/>
          </a:p>
        </p:txBody>
      </p:sp>
      <p:sp>
        <p:nvSpPr>
          <p:cNvPr id="3" name="Text Placeholder 2"/>
          <p:cNvSpPr>
            <a:spLocks noGrp="1"/>
          </p:cNvSpPr>
          <p:nvPr>
            <p:ph type="body" sz="quarter" idx="10"/>
          </p:nvPr>
        </p:nvSpPr>
        <p:spPr/>
        <p:txBody>
          <a:bodyPr>
            <a:normAutofit/>
          </a:bodyPr>
          <a:lstStyle/>
          <a:p>
            <a:r>
              <a:rPr lang="en-US" sz="7058" dirty="0">
                <a:hlinkClick r:id="rId2"/>
              </a:rPr>
              <a:t>http://aka.ms/buildnab</a:t>
            </a:r>
            <a:r>
              <a:rPr lang="en-US" sz="7058" dirty="0"/>
              <a:t> </a:t>
            </a:r>
            <a:endParaRPr lang="en-US" sz="7058" dirty="0"/>
          </a:p>
        </p:txBody>
      </p:sp>
    </p:spTree>
    <p:extLst>
      <p:ext uri="{BB962C8B-B14F-4D97-AF65-F5344CB8AC3E}">
        <p14:creationId xmlns:p14="http://schemas.microsoft.com/office/powerpoint/2010/main" val="322946576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3200" dirty="0"/>
              <a:t>Try out Microsoft Azure Media Services </a:t>
            </a:r>
            <a:r>
              <a:rPr lang="en-US" sz="3200" dirty="0" smtClean="0">
                <a:hlinkClick r:id="rId2"/>
              </a:rPr>
              <a:t>www.azure.com/media</a:t>
            </a:r>
            <a:endParaRPr lang="en-US" sz="3200" dirty="0" smtClean="0"/>
          </a:p>
          <a:p>
            <a:endParaRPr lang="en-US" sz="3200" dirty="0"/>
          </a:p>
          <a:p>
            <a:r>
              <a:rPr lang="en-US" sz="3200" dirty="0"/>
              <a:t>Ask Questions:</a:t>
            </a:r>
          </a:p>
          <a:p>
            <a:r>
              <a:rPr lang="en-US" sz="3200" dirty="0"/>
              <a:t>Twitter: @</a:t>
            </a:r>
            <a:r>
              <a:rPr lang="en-US" sz="3200" dirty="0" err="1"/>
              <a:t>MSFTAzureMedia</a:t>
            </a:r>
            <a:endParaRPr lang="en-US" sz="3200" dirty="0"/>
          </a:p>
          <a:p>
            <a:r>
              <a:rPr lang="en-US" sz="3200" dirty="0"/>
              <a:t>Email: mediaservices@microsoft.com</a:t>
            </a:r>
          </a:p>
          <a:p>
            <a:r>
              <a:rPr lang="en-US" sz="3200" dirty="0"/>
              <a:t>Public forum: </a:t>
            </a:r>
            <a:r>
              <a:rPr lang="en-US" sz="3200" dirty="0">
                <a:hlinkClick r:id="rId3"/>
              </a:rPr>
              <a:t>http://</a:t>
            </a:r>
            <a:r>
              <a:rPr lang="en-US" sz="3200" dirty="0" smtClean="0">
                <a:hlinkClick r:id="rId3"/>
              </a:rPr>
              <a:t>social.msdn.microsoft.com/Forums/en-US/MediaServices</a:t>
            </a:r>
            <a:endParaRPr lang="en-US" sz="3200" dirty="0" smtClean="0"/>
          </a:p>
          <a:p>
            <a:endParaRPr lang="en-US" sz="3200" dirty="0"/>
          </a:p>
          <a:p>
            <a:r>
              <a:rPr lang="en-US" sz="3200" dirty="0"/>
              <a:t>All presentation demo code is published at </a:t>
            </a:r>
            <a:r>
              <a:rPr lang="en-US" sz="3200" dirty="0" smtClean="0">
                <a:hlinkClick r:id="rId4" action="ppaction://hlinkfile"/>
              </a:rPr>
              <a:t>mingfeiy.com</a:t>
            </a:r>
            <a:r>
              <a:rPr lang="en-US" sz="3200" dirty="0"/>
              <a:t/>
            </a:r>
            <a:br>
              <a:rPr lang="en-US" sz="3200" dirty="0"/>
            </a:br>
            <a:endParaRPr lang="en-US" sz="3200"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8436" y="586648"/>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327179" y="586649"/>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458817" y="586649"/>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idx="4294967295"/>
          </p:nvPr>
        </p:nvSpPr>
        <p:spPr>
          <a:xfrm>
            <a:off x="2330450" y="2670175"/>
            <a:ext cx="9861550" cy="895350"/>
          </a:xfrm>
          <a:prstGeom prst="rect">
            <a:avLst/>
          </a:prstGeo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3349504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0840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4" name="Title 3"/>
          <p:cNvSpPr>
            <a:spLocks noGrp="1"/>
          </p:cNvSpPr>
          <p:nvPr>
            <p:ph type="title"/>
          </p:nvPr>
        </p:nvSpPr>
        <p:spPr/>
        <p:txBody>
          <a:bodyPr/>
          <a:lstStyle/>
          <a:p>
            <a:r>
              <a:rPr lang="en-US" dirty="0"/>
              <a:t>Viewers who consume on 4 devices WATCH 42% MORE television than those who only watch TV only</a:t>
            </a:r>
            <a:br>
              <a:rPr lang="en-US" dirty="0"/>
            </a:br>
            <a:endParaRPr lang="en-US" dirty="0"/>
          </a:p>
        </p:txBody>
      </p:sp>
      <p:sp>
        <p:nvSpPr>
          <p:cNvPr id="6" name="Text Placeholder 5"/>
          <p:cNvSpPr>
            <a:spLocks noGrp="1"/>
          </p:cNvSpPr>
          <p:nvPr>
            <p:ph type="body" sz="quarter" idx="12"/>
          </p:nvPr>
        </p:nvSpPr>
        <p:spPr>
          <a:xfrm>
            <a:off x="374748" y="3873501"/>
            <a:ext cx="8303888" cy="950913"/>
          </a:xfrm>
        </p:spPr>
        <p:txBody>
          <a:bodyPr/>
          <a:lstStyle/>
          <a:p>
            <a:r>
              <a:rPr lang="en-US" dirty="0"/>
              <a:t>More Screens = More Viewership</a:t>
            </a:r>
          </a:p>
          <a:p>
            <a:endParaRPr lang="en-US" dirty="0"/>
          </a:p>
        </p:txBody>
      </p:sp>
    </p:spTree>
    <p:extLst>
      <p:ext uri="{BB962C8B-B14F-4D97-AF65-F5344CB8AC3E}">
        <p14:creationId xmlns:p14="http://schemas.microsoft.com/office/powerpoint/2010/main" val="4254355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C</a:t>
            </a:r>
            <a:r>
              <a:rPr lang="en-US" sz="4800" dirty="0" smtClean="0"/>
              <a:t>hallenges</a:t>
            </a:r>
            <a:endParaRPr lang="en-US" sz="4800" dirty="0"/>
          </a:p>
        </p:txBody>
      </p:sp>
      <p:sp>
        <p:nvSpPr>
          <p:cNvPr id="8" name="Text Placeholder 7"/>
          <p:cNvSpPr>
            <a:spLocks noGrp="1"/>
          </p:cNvSpPr>
          <p:nvPr>
            <p:ph sz="quarter" idx="10"/>
          </p:nvPr>
        </p:nvSpPr>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grpSp>
        <p:nvGrpSpPr>
          <p:cNvPr id="6" name="Group 5"/>
          <p:cNvGrpSpPr/>
          <p:nvPr/>
        </p:nvGrpSpPr>
        <p:grpSpPr>
          <a:xfrm>
            <a:off x="5251416" y="1081670"/>
            <a:ext cx="6115327" cy="3837984"/>
            <a:chOff x="4370071" y="1139859"/>
            <a:chExt cx="7811320" cy="4902391"/>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435661" cy="247674"/>
            </a:xfrm>
            <a:prstGeom prst="rect">
              <a:avLst/>
            </a:prstGeom>
            <a:noFill/>
          </p:spPr>
          <p:txBody>
            <a:bodyPr wrap="none" lIns="0" tIns="0" rIns="0" bIns="0" rtlCol="0">
              <a:spAutoFit/>
            </a:bodyPr>
            <a:lstStyle/>
            <a:p>
              <a:pPr>
                <a:lnSpc>
                  <a:spcPct val="90000"/>
                </a:lnSpc>
                <a:spcBef>
                  <a:spcPct val="20000"/>
                </a:spcBef>
                <a:buSzPct val="80000"/>
              </a:pPr>
              <a:r>
                <a:rPr lang="en-US" sz="1400" dirty="0"/>
                <a:t>Multiple formats, multiple bitrates</a:t>
              </a:r>
            </a:p>
          </p:txBody>
        </p:sp>
        <p:sp>
          <p:nvSpPr>
            <p:cNvPr id="5" name="Rectangle 4"/>
            <p:cNvSpPr/>
            <p:nvPr/>
          </p:nvSpPr>
          <p:spPr>
            <a:xfrm rot="21340432">
              <a:off x="7141533" y="2950334"/>
              <a:ext cx="3700371" cy="66832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1400" dirty="0">
                  <a:latin typeface="Segoe UI"/>
                </a:rPr>
                <a:t>High Quality videos for any device</a:t>
              </a:r>
            </a:p>
            <a:p>
              <a:pPr algn="ctr"/>
              <a:r>
                <a:rPr lang="en-US" sz="1400" dirty="0">
                  <a:latin typeface="Segoe UI"/>
                </a:rPr>
                <a:t>Anywhere and Anytime </a:t>
              </a:r>
            </a:p>
          </p:txBody>
        </p:sp>
        <p:sp>
          <p:nvSpPr>
            <p:cNvPr id="21" name="Rectangle 20"/>
            <p:cNvSpPr/>
            <p:nvPr/>
          </p:nvSpPr>
          <p:spPr>
            <a:xfrm rot="21340432">
              <a:off x="4370071" y="5138042"/>
              <a:ext cx="3578155" cy="904208"/>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2000" b="1" dirty="0">
                  <a:latin typeface="Segoe UI"/>
                </a:rPr>
                <a:t>Agile, Scalable,</a:t>
              </a:r>
            </a:p>
            <a:p>
              <a:pPr algn="ctr" defTabSz="914367"/>
              <a:r>
                <a:rPr lang="en-US" sz="2000" b="1" dirty="0">
                  <a:latin typeface="Segoe UI"/>
                </a:rPr>
                <a:t>Cost-Effective </a:t>
              </a:r>
            </a:p>
          </p:txBody>
        </p:sp>
      </p:grpSp>
    </p:spTree>
    <p:extLst>
      <p:ext uri="{BB962C8B-B14F-4D97-AF65-F5344CB8AC3E}">
        <p14:creationId xmlns:p14="http://schemas.microsoft.com/office/powerpoint/2010/main" val="2902758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Microsoft Azure Media Services?</a:t>
            </a:r>
          </a:p>
        </p:txBody>
      </p:sp>
    </p:spTree>
    <p:extLst>
      <p:ext uri="{BB962C8B-B14F-4D97-AF65-F5344CB8AC3E}">
        <p14:creationId xmlns:p14="http://schemas.microsoft.com/office/powerpoint/2010/main" val="226903604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40DCE9BA-5017-49FC-B5C8-082A412AB358}" vid="{44F6BEFD-2F2F-444D-BC82-378F6E2253B7}"/>
    </a:ext>
  </a:extLst>
</a:theme>
</file>

<file path=ppt/theme/theme2.xml><?xml version="1.0" encoding="utf-8"?>
<a:theme xmlns:a="http://schemas.openxmlformats.org/drawingml/2006/main" name="14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3.xml><?xml version="1.0" encoding="utf-8"?>
<a:theme xmlns:a="http://schemas.openxmlformats.org/drawingml/2006/main" name="12_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www.w3.org/XML/1998/namespac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dcmitype/"/>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3924</TotalTime>
  <Words>2724</Words>
  <Application>Microsoft Office PowerPoint</Application>
  <PresentationFormat>Widescreen</PresentationFormat>
  <Paragraphs>557</Paragraphs>
  <Slides>47</Slides>
  <Notes>25</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64" baseType="lpstr">
      <vt:lpstr>Arial</vt:lpstr>
      <vt:lpstr>Arial Rounded MT Bold</vt:lpstr>
      <vt:lpstr>Calibri</vt:lpstr>
      <vt:lpstr>Calibri Light</vt:lpstr>
      <vt:lpstr>Consolas</vt:lpstr>
      <vt:lpstr>Courier New</vt:lpstr>
      <vt:lpstr>Lucida Handwriting</vt:lpstr>
      <vt:lpstr>Segoe UI</vt:lpstr>
      <vt:lpstr>Segoe UI Light</vt:lpstr>
      <vt:lpstr>Tekton Pro</vt:lpstr>
      <vt:lpstr>Times New Roman</vt:lpstr>
      <vt:lpstr>Trebuchet MS</vt:lpstr>
      <vt:lpstr>Wingdings</vt:lpstr>
      <vt:lpstr>1_Azure Event</vt:lpstr>
      <vt:lpstr>14_FY15 Enterprise identity theme</vt:lpstr>
      <vt:lpstr>12_FY15 Enterprise identity theme</vt:lpstr>
      <vt:lpstr>think-cell Slide</vt:lpstr>
      <vt:lpstr>Building End-to-End Video Experiences with Azure Media Services</vt:lpstr>
      <vt:lpstr>Agenda</vt:lpstr>
      <vt:lpstr>Video contributes to  57% of internet traffic</vt:lpstr>
      <vt:lpstr>PowerPoint Presentation</vt:lpstr>
      <vt:lpstr>Long form content  over IP delivery</vt:lpstr>
      <vt:lpstr>PowerPoint Presentation</vt:lpstr>
      <vt:lpstr>Viewers who consume on 4 devices WATCH 42% MORE television than those who only watch TV only </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Demo: Azure Media Services workflow </vt:lpstr>
      <vt:lpstr>Media Services APIs and SDKs</vt:lpstr>
      <vt:lpstr>Media Services APIs and SDKs</vt:lpstr>
      <vt:lpstr>Dynamic Packaging</vt:lpstr>
      <vt:lpstr>Dynamic packaging Allows you to re-use your encoded content and bring it to various streaming formats without repackaging the content.</vt:lpstr>
      <vt:lpstr>Demo: How to use dynamic packaging feature to produce SS, HLS and DASH content</vt:lpstr>
      <vt:lpstr>Useful information - Dynamic Packaging </vt:lpstr>
      <vt:lpstr>Securing your media with Azure Media Services</vt:lpstr>
      <vt:lpstr>Why do you need to secure your content</vt:lpstr>
      <vt:lpstr>Options with Media Services</vt:lpstr>
      <vt:lpstr>Options with Media Services</vt:lpstr>
      <vt:lpstr>PowerPoint Presentation</vt:lpstr>
      <vt:lpstr>PowerPoint Presentation</vt:lpstr>
      <vt:lpstr>Demo: Protecting Smooth Streaming and MPEG DASH with PlayReady</vt:lpstr>
      <vt:lpstr>Useful information Secure delivery</vt:lpstr>
      <vt:lpstr>Why do you need to secure your content</vt:lpstr>
      <vt:lpstr>Video for Office 365</vt:lpstr>
      <vt:lpstr>Live Streaming</vt:lpstr>
      <vt:lpstr>Media Services Live</vt:lpstr>
      <vt:lpstr>PowerPoint Presentation</vt:lpstr>
      <vt:lpstr>NBC Olympic Sports</vt:lpstr>
      <vt:lpstr>Azure Media Player</vt:lpstr>
      <vt:lpstr>Old Player World</vt:lpstr>
      <vt:lpstr>Azure Media Player Playback</vt:lpstr>
      <vt:lpstr>PowerPoint Presentation</vt:lpstr>
      <vt:lpstr>Azure Media Player Reach </vt:lpstr>
      <vt:lpstr>Demo site </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7</cp:revision>
  <cp:lastPrinted>2014-03-26T17:46:13Z</cp:lastPrinted>
  <dcterms:created xsi:type="dcterms:W3CDTF">2015-04-24T20:18:02Z</dcterms:created>
  <dcterms:modified xsi:type="dcterms:W3CDTF">2015-06-22T11:31:02Z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